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handoutMasterIdLst>
    <p:handoutMasterId r:id="rId38"/>
  </p:handoutMasterIdLst>
  <p:sldIdLst>
    <p:sldId id="256" r:id="rId2"/>
    <p:sldId id="262" r:id="rId3"/>
    <p:sldId id="397" r:id="rId4"/>
    <p:sldId id="398" r:id="rId5"/>
    <p:sldId id="399" r:id="rId6"/>
    <p:sldId id="416" r:id="rId7"/>
    <p:sldId id="401" r:id="rId8"/>
    <p:sldId id="431" r:id="rId9"/>
    <p:sldId id="417" r:id="rId10"/>
    <p:sldId id="423" r:id="rId11"/>
    <p:sldId id="418" r:id="rId12"/>
    <p:sldId id="419" r:id="rId13"/>
    <p:sldId id="420" r:id="rId14"/>
    <p:sldId id="421" r:id="rId15"/>
    <p:sldId id="406" r:id="rId16"/>
    <p:sldId id="407" r:id="rId17"/>
    <p:sldId id="424" r:id="rId18"/>
    <p:sldId id="408" r:id="rId19"/>
    <p:sldId id="409" r:id="rId20"/>
    <p:sldId id="410" r:id="rId21"/>
    <p:sldId id="411" r:id="rId22"/>
    <p:sldId id="422" r:id="rId23"/>
    <p:sldId id="412" r:id="rId24"/>
    <p:sldId id="425" r:id="rId25"/>
    <p:sldId id="413" r:id="rId26"/>
    <p:sldId id="414" r:id="rId27"/>
    <p:sldId id="426" r:id="rId28"/>
    <p:sldId id="427" r:id="rId29"/>
    <p:sldId id="432" r:id="rId30"/>
    <p:sldId id="428" r:id="rId31"/>
    <p:sldId id="433" r:id="rId32"/>
    <p:sldId id="435" r:id="rId33"/>
    <p:sldId id="429" r:id="rId34"/>
    <p:sldId id="430" r:id="rId35"/>
    <p:sldId id="32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83FF"/>
    <a:srgbClr val="FF85FF"/>
    <a:srgbClr val="A4F4FF"/>
    <a:srgbClr val="A5E3FF"/>
    <a:srgbClr val="EBF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87"/>
    <p:restoredTop sz="83356"/>
  </p:normalViewPr>
  <p:slideViewPr>
    <p:cSldViewPr snapToGrid="0" snapToObjects="1">
      <p:cViewPr varScale="1">
        <p:scale>
          <a:sx n="94" d="100"/>
          <a:sy n="94" d="100"/>
        </p:scale>
        <p:origin x="200" y="496"/>
      </p:cViewPr>
      <p:guideLst/>
    </p:cSldViewPr>
  </p:slideViewPr>
  <p:outlineViewPr>
    <p:cViewPr>
      <p:scale>
        <a:sx n="33" d="100"/>
        <a:sy n="33" d="100"/>
      </p:scale>
      <p:origin x="0" y="-1305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712A8D5C-43D9-614C-971F-F73327364F50}" type="datetimeFigureOut">
              <a:rPr lang="en-US" smtClean="0"/>
              <a:t>12/17/23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208A68-97E9-FA4C-BD88-10FC0EF5A36D}" type="slidenum">
              <a:rPr lang="en-US" smtClean="0"/>
              <a:t>‹#›</a:t>
            </a:fld>
            <a:endParaRPr lang="en-US"/>
          </a:p>
        </p:txBody>
      </p:sp>
    </p:spTree>
    <p:extLst>
      <p:ext uri="{BB962C8B-B14F-4D97-AF65-F5344CB8AC3E}">
        <p14:creationId xmlns:p14="http://schemas.microsoft.com/office/powerpoint/2010/main" val="15707937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28AF5754-BC89-6546-8E80-2372FD19ADDE}" type="datetimeFigureOut">
              <a:rPr lang="en-US" smtClean="0"/>
              <a:t>12/17/23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A31313-76B4-154F-848E-788477938FA8}" type="slidenum">
              <a:rPr lang="en-US" smtClean="0"/>
              <a:t>‹#›</a:t>
            </a:fld>
            <a:endParaRPr lang="en-US"/>
          </a:p>
        </p:txBody>
      </p:sp>
    </p:spTree>
    <p:extLst>
      <p:ext uri="{BB962C8B-B14F-4D97-AF65-F5344CB8AC3E}">
        <p14:creationId xmlns:p14="http://schemas.microsoft.com/office/powerpoint/2010/main" val="87462161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31313-76B4-154F-848E-788477938FA8}" type="slidenum">
              <a:rPr lang="en-US" smtClean="0"/>
              <a:t>1</a:t>
            </a:fld>
            <a:endParaRPr lang="en-US"/>
          </a:p>
        </p:txBody>
      </p:sp>
    </p:spTree>
    <p:extLst>
      <p:ext uri="{BB962C8B-B14F-4D97-AF65-F5344CB8AC3E}">
        <p14:creationId xmlns:p14="http://schemas.microsoft.com/office/powerpoint/2010/main" val="729941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31313-76B4-154F-848E-788477938FA8}" type="slidenum">
              <a:rPr lang="en-US" smtClean="0"/>
              <a:t>2</a:t>
            </a:fld>
            <a:endParaRPr lang="en-US"/>
          </a:p>
        </p:txBody>
      </p:sp>
    </p:spTree>
    <p:extLst>
      <p:ext uri="{BB962C8B-B14F-4D97-AF65-F5344CB8AC3E}">
        <p14:creationId xmlns:p14="http://schemas.microsoft.com/office/powerpoint/2010/main" val="1704787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31313-76B4-154F-848E-788477938FA8}" type="slidenum">
              <a:rPr lang="en-US" smtClean="0"/>
              <a:t>7</a:t>
            </a:fld>
            <a:endParaRPr lang="en-US"/>
          </a:p>
        </p:txBody>
      </p:sp>
    </p:spTree>
    <p:extLst>
      <p:ext uri="{BB962C8B-B14F-4D97-AF65-F5344CB8AC3E}">
        <p14:creationId xmlns:p14="http://schemas.microsoft.com/office/powerpoint/2010/main" val="376770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Ionic strength</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The addition of water in moderate amounts, although not changing the pH, may cause a small positive or negative deviation because it alters activity coefficients and 'because water itself can act as a weak</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acid or base. </a:t>
            </a:r>
            <a:endParaRPr lang="en-US" dirty="0"/>
          </a:p>
          <a:p>
            <a:pPr marL="228600" indent="-228600">
              <a:buAutoNum type="arabicPeriod"/>
            </a:pPr>
            <a:r>
              <a:rPr lang="en-US" dirty="0"/>
              <a:t> basic affect more because the temp affect Kw that is appear in the equation</a:t>
            </a:r>
          </a:p>
        </p:txBody>
      </p:sp>
      <p:sp>
        <p:nvSpPr>
          <p:cNvPr id="4" name="Slide Number Placeholder 3"/>
          <p:cNvSpPr>
            <a:spLocks noGrp="1"/>
          </p:cNvSpPr>
          <p:nvPr>
            <p:ph type="sldNum" sz="quarter" idx="10"/>
          </p:nvPr>
        </p:nvSpPr>
        <p:spPr/>
        <p:txBody>
          <a:bodyPr/>
          <a:lstStyle/>
          <a:p>
            <a:fld id="{C5A31313-76B4-154F-848E-788477938FA8}" type="slidenum">
              <a:rPr lang="en-US" smtClean="0"/>
              <a:t>9</a:t>
            </a:fld>
            <a:endParaRPr lang="en-US"/>
          </a:p>
        </p:txBody>
      </p:sp>
    </p:spTree>
    <p:extLst>
      <p:ext uri="{BB962C8B-B14F-4D97-AF65-F5344CB8AC3E}">
        <p14:creationId xmlns:p14="http://schemas.microsoft.com/office/powerpoint/2010/main" val="1327476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buffer capacity is not a fixed value for a given buffer system but instead depends on the amount of base added. </a:t>
            </a:r>
            <a:endParaRPr lang="en-US" dirty="0"/>
          </a:p>
          <a:p>
            <a:endParaRPr lang="en-US" dirty="0"/>
          </a:p>
        </p:txBody>
      </p:sp>
      <p:sp>
        <p:nvSpPr>
          <p:cNvPr id="4" name="Slide Number Placeholder 3"/>
          <p:cNvSpPr>
            <a:spLocks noGrp="1"/>
          </p:cNvSpPr>
          <p:nvPr>
            <p:ph type="sldNum" sz="quarter" idx="10"/>
          </p:nvPr>
        </p:nvSpPr>
        <p:spPr/>
        <p:txBody>
          <a:bodyPr/>
          <a:lstStyle/>
          <a:p>
            <a:fld id="{C5A31313-76B4-154F-848E-788477938FA8}" type="slidenum">
              <a:rPr lang="en-US" smtClean="0"/>
              <a:t>15</a:t>
            </a:fld>
            <a:endParaRPr lang="en-US"/>
          </a:p>
        </p:txBody>
      </p:sp>
    </p:spTree>
    <p:extLst>
      <p:ext uri="{BB962C8B-B14F-4D97-AF65-F5344CB8AC3E}">
        <p14:creationId xmlns:p14="http://schemas.microsoft.com/office/powerpoint/2010/main" val="144745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solution of a strong acid has a high buffer capacity below a pH of 2. Likewise, a base has a high buffer capacity above a pH of 12 . </a:t>
            </a:r>
            <a:endParaRPr lang="en-US" dirty="0"/>
          </a:p>
          <a:p>
            <a:endParaRPr lang="en-US" dirty="0"/>
          </a:p>
        </p:txBody>
      </p:sp>
      <p:sp>
        <p:nvSpPr>
          <p:cNvPr id="4" name="Slide Number Placeholder 3"/>
          <p:cNvSpPr>
            <a:spLocks noGrp="1"/>
          </p:cNvSpPr>
          <p:nvPr>
            <p:ph type="sldNum" sz="quarter" idx="10"/>
          </p:nvPr>
        </p:nvSpPr>
        <p:spPr/>
        <p:txBody>
          <a:bodyPr/>
          <a:lstStyle/>
          <a:p>
            <a:fld id="{C5A31313-76B4-154F-848E-788477938FA8}" type="slidenum">
              <a:rPr lang="en-US" smtClean="0"/>
              <a:t>18</a:t>
            </a:fld>
            <a:endParaRPr lang="en-US"/>
          </a:p>
        </p:txBody>
      </p:sp>
    </p:spTree>
    <p:extLst>
      <p:ext uri="{BB962C8B-B14F-4D97-AF65-F5344CB8AC3E}">
        <p14:creationId xmlns:p14="http://schemas.microsoft.com/office/powerpoint/2010/main" val="1790281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Q" dirty="0"/>
          </a:p>
        </p:txBody>
      </p:sp>
      <p:sp>
        <p:nvSpPr>
          <p:cNvPr id="4" name="Slide Number Placeholder 3"/>
          <p:cNvSpPr>
            <a:spLocks noGrp="1"/>
          </p:cNvSpPr>
          <p:nvPr>
            <p:ph type="sldNum" sz="quarter" idx="5"/>
          </p:nvPr>
        </p:nvSpPr>
        <p:spPr/>
        <p:txBody>
          <a:bodyPr/>
          <a:lstStyle/>
          <a:p>
            <a:fld id="{C5A31313-76B4-154F-848E-788477938FA8}" type="slidenum">
              <a:rPr lang="en-US" smtClean="0"/>
              <a:t>19</a:t>
            </a:fld>
            <a:endParaRPr lang="en-US"/>
          </a:p>
        </p:txBody>
      </p:sp>
    </p:spTree>
    <p:extLst>
      <p:ext uri="{BB962C8B-B14F-4D97-AF65-F5344CB8AC3E}">
        <p14:creationId xmlns:p14="http://schemas.microsoft.com/office/powerpoint/2010/main" val="2484518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Q" dirty="0"/>
          </a:p>
        </p:txBody>
      </p:sp>
      <p:sp>
        <p:nvSpPr>
          <p:cNvPr id="4" name="Slide Number Placeholder 3"/>
          <p:cNvSpPr>
            <a:spLocks noGrp="1"/>
          </p:cNvSpPr>
          <p:nvPr>
            <p:ph type="sldNum" sz="quarter" idx="5"/>
          </p:nvPr>
        </p:nvSpPr>
        <p:spPr/>
        <p:txBody>
          <a:bodyPr/>
          <a:lstStyle/>
          <a:p>
            <a:fld id="{C5A31313-76B4-154F-848E-788477938FA8}" type="slidenum">
              <a:rPr lang="en-US" smtClean="0"/>
              <a:t>26</a:t>
            </a:fld>
            <a:endParaRPr lang="en-US"/>
          </a:p>
        </p:txBody>
      </p:sp>
    </p:spTree>
    <p:extLst>
      <p:ext uri="{BB962C8B-B14F-4D97-AF65-F5344CB8AC3E}">
        <p14:creationId xmlns:p14="http://schemas.microsoft.com/office/powerpoint/2010/main" val="3523261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Isotonic sodium chloride is a familiar pharmaceutical example of such a preparation. </a:t>
            </a:r>
          </a:p>
          <a:p>
            <a:r>
              <a:rPr lang="en-US" dirty="0"/>
              <a:t>Similar osmotic pressure</a:t>
            </a:r>
          </a:p>
        </p:txBody>
      </p:sp>
      <p:sp>
        <p:nvSpPr>
          <p:cNvPr id="4" name="Slide Number Placeholder 3"/>
          <p:cNvSpPr>
            <a:spLocks noGrp="1"/>
          </p:cNvSpPr>
          <p:nvPr>
            <p:ph type="sldNum" sz="quarter" idx="5"/>
          </p:nvPr>
        </p:nvSpPr>
        <p:spPr/>
        <p:txBody>
          <a:bodyPr/>
          <a:lstStyle/>
          <a:p>
            <a:fld id="{C5A31313-76B4-154F-848E-788477938FA8}" type="slidenum">
              <a:rPr lang="en-US" smtClean="0"/>
              <a:t>28</a:t>
            </a:fld>
            <a:endParaRPr lang="en-US"/>
          </a:p>
        </p:txBody>
      </p:sp>
    </p:spTree>
    <p:extLst>
      <p:ext uri="{BB962C8B-B14F-4D97-AF65-F5344CB8AC3E}">
        <p14:creationId xmlns:p14="http://schemas.microsoft.com/office/powerpoint/2010/main" val="42305352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21129"/>
            <a:ext cx="9144000" cy="2387600"/>
          </a:xfrm>
        </p:spPr>
        <p:txBody>
          <a:bodyPr anchor="b"/>
          <a:lstStyle>
            <a:lvl1pPr algn="ctr">
              <a:defRPr sz="6000">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4322477"/>
            <a:ext cx="9144000" cy="1655762"/>
          </a:xfrm>
        </p:spPr>
        <p:txBody>
          <a:bodyPr/>
          <a:lstStyle>
            <a:lvl1pPr marL="0" indent="0" algn="ctr">
              <a:buNone/>
              <a:defRPr sz="24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F6D5438-D22E-5647-92E5-700A0C0A84E5}" type="datetime1">
              <a:rPr lang="en-GB" smtClean="0"/>
              <a:t>17/12/2023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19C6B9-E536-C746-834E-08EFB1D312F9}" type="slidenum">
              <a:rPr lang="en-US" smtClean="0"/>
              <a:t>‹#›</a:t>
            </a:fld>
            <a:endParaRPr lang="en-US"/>
          </a:p>
        </p:txBody>
      </p:sp>
      <p:sp>
        <p:nvSpPr>
          <p:cNvPr id="7" name="Title 1"/>
          <p:cNvSpPr txBox="1">
            <a:spLocks/>
          </p:cNvSpPr>
          <p:nvPr userDrawn="1"/>
        </p:nvSpPr>
        <p:spPr bwMode="auto">
          <a:xfrm>
            <a:off x="0" y="0"/>
            <a:ext cx="12192000" cy="1340768"/>
          </a:xfrm>
          <a:prstGeom prst="rect">
            <a:avLst/>
          </a:prstGeom>
          <a:solidFill>
            <a:srgbClr val="A4F4FF"/>
          </a:solid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br>
              <a:rPr lang="en-US" sz="600" kern="0" dirty="0">
                <a:latin typeface="Arial" charset="0"/>
                <a:ea typeface="Arial" charset="0"/>
                <a:cs typeface="Arial" charset="0"/>
              </a:rPr>
            </a:br>
            <a:endParaRPr lang="en-US" sz="600" kern="0" dirty="0">
              <a:latin typeface="Arial" charset="0"/>
              <a:ea typeface="Arial" charset="0"/>
              <a:cs typeface="Arial" charset="0"/>
            </a:endParaRPr>
          </a:p>
          <a:p>
            <a:endParaRPr lang="en-US" sz="600" kern="0" dirty="0">
              <a:latin typeface="Arial" charset="0"/>
              <a:ea typeface="Arial" charset="0"/>
              <a:cs typeface="Arial" charset="0"/>
            </a:endParaRPr>
          </a:p>
          <a:p>
            <a:endParaRPr lang="en-US" sz="600" kern="0" dirty="0">
              <a:latin typeface="Arial" charset="0"/>
              <a:ea typeface="Arial" charset="0"/>
              <a:cs typeface="Arial" charset="0"/>
            </a:endParaRPr>
          </a:p>
          <a:p>
            <a:endParaRPr lang="en-US" sz="600" kern="0" dirty="0">
              <a:latin typeface="Arial" charset="0"/>
              <a:ea typeface="Arial" charset="0"/>
              <a:cs typeface="Arial" charset="0"/>
            </a:endParaRPr>
          </a:p>
          <a:p>
            <a:r>
              <a:rPr lang="en-US" sz="1400" kern="0" dirty="0">
                <a:latin typeface="Arial" charset="0"/>
                <a:ea typeface="Arial" charset="0"/>
                <a:cs typeface="Arial" charset="0"/>
              </a:rPr>
              <a:t>COLLEGE OF PHARMACY</a:t>
            </a:r>
            <a:br>
              <a:rPr lang="en-US" sz="1400" kern="0" dirty="0">
                <a:latin typeface="Arial" charset="0"/>
                <a:ea typeface="Arial" charset="0"/>
                <a:cs typeface="Arial" charset="0"/>
              </a:rPr>
            </a:br>
            <a:r>
              <a:rPr lang="en-US" sz="1400" kern="0" dirty="0">
                <a:latin typeface="Arial" charset="0"/>
                <a:ea typeface="Arial" charset="0"/>
                <a:cs typeface="Arial" charset="0"/>
              </a:rPr>
              <a:t>UNIVERSITY OF BASRAH</a:t>
            </a:r>
          </a:p>
        </p:txBody>
      </p:sp>
      <p:pic>
        <p:nvPicPr>
          <p:cNvPr id="8" name="Picture 7"/>
          <p:cNvPicPr>
            <a:picLocks noChangeAspect="1"/>
          </p:cNvPicPr>
          <p:nvPr userDrawn="1"/>
        </p:nvPicPr>
        <p:blipFill>
          <a:blip r:embed="rId2"/>
          <a:stretch>
            <a:fillRect/>
          </a:stretch>
        </p:blipFill>
        <p:spPr>
          <a:xfrm>
            <a:off x="10595101" y="44624"/>
            <a:ext cx="1347989" cy="1296144"/>
          </a:xfrm>
          <a:prstGeom prst="rect">
            <a:avLst/>
          </a:prstGeom>
        </p:spPr>
      </p:pic>
    </p:spTree>
    <p:extLst>
      <p:ext uri="{BB962C8B-B14F-4D97-AF65-F5344CB8AC3E}">
        <p14:creationId xmlns:p14="http://schemas.microsoft.com/office/powerpoint/2010/main" val="885536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8ACD5F-E98B-E248-BA74-E2CC2399157D}" type="datetime1">
              <a:rPr lang="en-GB" smtClean="0"/>
              <a:t>17/12/2023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19C6B9-E536-C746-834E-08EFB1D312F9}" type="slidenum">
              <a:rPr lang="en-US" smtClean="0"/>
              <a:t>‹#›</a:t>
            </a:fld>
            <a:endParaRPr lang="en-US"/>
          </a:p>
        </p:txBody>
      </p:sp>
    </p:spTree>
    <p:extLst>
      <p:ext uri="{BB962C8B-B14F-4D97-AF65-F5344CB8AC3E}">
        <p14:creationId xmlns:p14="http://schemas.microsoft.com/office/powerpoint/2010/main" val="162130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C35892-F4A8-D247-8E20-884A982A33D4}" type="datetime1">
              <a:rPr lang="en-GB" smtClean="0"/>
              <a:t>17/12/2023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19C6B9-E536-C746-834E-08EFB1D312F9}" type="slidenum">
              <a:rPr lang="en-US" smtClean="0"/>
              <a:t>‹#›</a:t>
            </a:fld>
            <a:endParaRPr lang="en-US"/>
          </a:p>
        </p:txBody>
      </p:sp>
    </p:spTree>
    <p:extLst>
      <p:ext uri="{BB962C8B-B14F-4D97-AF65-F5344CB8AC3E}">
        <p14:creationId xmlns:p14="http://schemas.microsoft.com/office/powerpoint/2010/main" val="1914906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عنوان، ونص،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609600" y="277814"/>
            <a:ext cx="10972800" cy="1139825"/>
          </a:xfrm>
        </p:spPr>
        <p:txBody>
          <a:bodyPr/>
          <a:lstStyle/>
          <a:p>
            <a:r>
              <a:rPr lang="ar-SA"/>
              <a:t>انقر لتحرير نمط العنوان الرئيسي</a:t>
            </a:r>
            <a:endParaRPr lang="ar-IQ"/>
          </a:p>
        </p:txBody>
      </p:sp>
      <p:sp>
        <p:nvSpPr>
          <p:cNvPr id="3" name="عنصر نائب للنص 2"/>
          <p:cNvSpPr>
            <a:spLocks noGrp="1"/>
          </p:cNvSpPr>
          <p:nvPr>
            <p:ph type="body" sz="half" idx="1"/>
          </p:nvPr>
        </p:nvSpPr>
        <p:spPr>
          <a:xfrm>
            <a:off x="609600" y="1600201"/>
            <a:ext cx="5384800" cy="4530725"/>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محتوى 3"/>
          <p:cNvSpPr>
            <a:spLocks noGrp="1"/>
          </p:cNvSpPr>
          <p:nvPr>
            <p:ph sz="half" idx="2"/>
          </p:nvPr>
        </p:nvSpPr>
        <p:spPr>
          <a:xfrm>
            <a:off x="6197600" y="1600201"/>
            <a:ext cx="5384800" cy="4530725"/>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5" name="Rectangle 19"/>
          <p:cNvSpPr>
            <a:spLocks noGrp="1" noChangeArrowheads="1"/>
          </p:cNvSpPr>
          <p:nvPr>
            <p:ph type="dt" sz="half" idx="10"/>
          </p:nvPr>
        </p:nvSpPr>
        <p:spPr>
          <a:ln/>
        </p:spPr>
        <p:txBody>
          <a:bodyPr/>
          <a:lstStyle>
            <a:lvl1pPr>
              <a:defRPr/>
            </a:lvl1pPr>
          </a:lstStyle>
          <a:p>
            <a:pPr>
              <a:defRPr/>
            </a:pPr>
            <a:fld id="{FF002BF1-4C55-FD46-BE0A-15591D2C0CA5}" type="datetime1">
              <a:rPr lang="en-GB" smtClean="0">
                <a:solidFill>
                  <a:srgbClr val="EAEAEA"/>
                </a:solidFill>
              </a:rPr>
              <a:t>17/12/2023</a:t>
            </a:fld>
            <a:endParaRPr lang="en-US">
              <a:solidFill>
                <a:srgbClr val="EAEAEA"/>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737C93A6-B822-440B-8302-1C1DA526B3DC}" type="slidenum">
              <a:rPr lang="ar-SA">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95197946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836187"/>
            <a:ext cx="10515600" cy="1325563"/>
          </a:xfrm>
        </p:spPr>
        <p:txBody>
          <a:bodyPr/>
          <a:lstStyle>
            <a:lvl1pPr>
              <a:defRPr>
                <a:latin typeface="Arial" charset="0"/>
                <a:ea typeface="Arial" charset="0"/>
                <a:cs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838200" y="2241275"/>
            <a:ext cx="10515600" cy="3827023"/>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BEF177-A5D9-0948-876A-F27461329F92}" type="datetime1">
              <a:rPr lang="en-GB" smtClean="0"/>
              <a:t>17/12/2023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19C6B9-E536-C746-834E-08EFB1D312F9}" type="slidenum">
              <a:rPr lang="en-US" smtClean="0"/>
              <a:t>‹#›</a:t>
            </a:fld>
            <a:endParaRPr lang="en-US"/>
          </a:p>
        </p:txBody>
      </p:sp>
      <p:sp>
        <p:nvSpPr>
          <p:cNvPr id="7" name="Title 1"/>
          <p:cNvSpPr txBox="1">
            <a:spLocks/>
          </p:cNvSpPr>
          <p:nvPr userDrawn="1"/>
        </p:nvSpPr>
        <p:spPr>
          <a:xfrm>
            <a:off x="0" y="-27384"/>
            <a:ext cx="12192000" cy="762292"/>
          </a:xfrm>
          <a:prstGeom prst="rect">
            <a:avLst/>
          </a:prstGeom>
          <a:solidFill>
            <a:srgbClr val="A4F4F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600" dirty="0">
                <a:latin typeface="Arial" charset="0"/>
                <a:ea typeface="Arial" charset="0"/>
                <a:cs typeface="Arial" charset="0"/>
              </a:rPr>
            </a:br>
            <a:r>
              <a:rPr lang="en-US" sz="1400" dirty="0">
                <a:latin typeface="Arial" charset="0"/>
                <a:ea typeface="Arial" charset="0"/>
                <a:cs typeface="Arial" charset="0"/>
              </a:rPr>
              <a:t>COLLEGE OF PHARMACY</a:t>
            </a:r>
            <a:br>
              <a:rPr lang="en-US" sz="1400" dirty="0">
                <a:latin typeface="Arial" charset="0"/>
                <a:ea typeface="Arial" charset="0"/>
                <a:cs typeface="Arial" charset="0"/>
              </a:rPr>
            </a:br>
            <a:r>
              <a:rPr lang="en-US" sz="1400" dirty="0">
                <a:latin typeface="Arial" charset="0"/>
                <a:ea typeface="Arial" charset="0"/>
                <a:cs typeface="Arial" charset="0"/>
              </a:rPr>
              <a:t>UNIVERSITY OF BASRAH</a:t>
            </a:r>
          </a:p>
        </p:txBody>
      </p:sp>
      <p:pic>
        <p:nvPicPr>
          <p:cNvPr id="8" name="Picture 7"/>
          <p:cNvPicPr>
            <a:picLocks noChangeAspect="1"/>
          </p:cNvPicPr>
          <p:nvPr userDrawn="1"/>
        </p:nvPicPr>
        <p:blipFill>
          <a:blip r:embed="rId2"/>
          <a:stretch>
            <a:fillRect/>
          </a:stretch>
        </p:blipFill>
        <p:spPr>
          <a:xfrm>
            <a:off x="11142926" y="-27384"/>
            <a:ext cx="792088" cy="761623"/>
          </a:xfrm>
          <a:prstGeom prst="rect">
            <a:avLst/>
          </a:prstGeom>
        </p:spPr>
      </p:pic>
    </p:spTree>
    <p:extLst>
      <p:ext uri="{BB962C8B-B14F-4D97-AF65-F5344CB8AC3E}">
        <p14:creationId xmlns:p14="http://schemas.microsoft.com/office/powerpoint/2010/main" val="1018302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F7BFD7-F8EA-B547-B6EC-30871675F398}" type="datetime1">
              <a:rPr lang="en-GB" smtClean="0"/>
              <a:t>17/12/2023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19C6B9-E536-C746-834E-08EFB1D312F9}" type="slidenum">
              <a:rPr lang="en-US" smtClean="0"/>
              <a:t>‹#›</a:t>
            </a:fld>
            <a:endParaRPr lang="en-US"/>
          </a:p>
        </p:txBody>
      </p:sp>
    </p:spTree>
    <p:extLst>
      <p:ext uri="{BB962C8B-B14F-4D97-AF65-F5344CB8AC3E}">
        <p14:creationId xmlns:p14="http://schemas.microsoft.com/office/powerpoint/2010/main" val="1307505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40BEC-AB38-8044-A06E-AD009AD0015D}" type="datetime1">
              <a:rPr lang="en-GB" smtClean="0"/>
              <a:t>17/12/2023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19C6B9-E536-C746-834E-08EFB1D312F9}" type="slidenum">
              <a:rPr lang="en-US" smtClean="0"/>
              <a:t>‹#›</a:t>
            </a:fld>
            <a:endParaRPr lang="en-US"/>
          </a:p>
        </p:txBody>
      </p:sp>
    </p:spTree>
    <p:extLst>
      <p:ext uri="{BB962C8B-B14F-4D97-AF65-F5344CB8AC3E}">
        <p14:creationId xmlns:p14="http://schemas.microsoft.com/office/powerpoint/2010/main" val="51434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6DA9CD-988B-7141-B72E-D6D25654ED2B}" type="datetime1">
              <a:rPr lang="en-GB" smtClean="0"/>
              <a:t>17/12/2023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19C6B9-E536-C746-834E-08EFB1D312F9}" type="slidenum">
              <a:rPr lang="en-US" smtClean="0"/>
              <a:t>‹#›</a:t>
            </a:fld>
            <a:endParaRPr lang="en-US"/>
          </a:p>
        </p:txBody>
      </p:sp>
    </p:spTree>
    <p:extLst>
      <p:ext uri="{BB962C8B-B14F-4D97-AF65-F5344CB8AC3E}">
        <p14:creationId xmlns:p14="http://schemas.microsoft.com/office/powerpoint/2010/main" val="1168206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54630D-3295-A242-A7CC-DE6F00B8E1AD}" type="datetime1">
              <a:rPr lang="en-GB" smtClean="0"/>
              <a:t>17/12/2023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19C6B9-E536-C746-834E-08EFB1D312F9}" type="slidenum">
              <a:rPr lang="en-US" smtClean="0"/>
              <a:t>‹#›</a:t>
            </a:fld>
            <a:endParaRPr lang="en-US"/>
          </a:p>
        </p:txBody>
      </p:sp>
    </p:spTree>
    <p:extLst>
      <p:ext uri="{BB962C8B-B14F-4D97-AF65-F5344CB8AC3E}">
        <p14:creationId xmlns:p14="http://schemas.microsoft.com/office/powerpoint/2010/main" val="1758758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81AD41-28FE-D44F-B487-EA0335CECC7D}" type="datetime1">
              <a:rPr lang="en-GB" smtClean="0"/>
              <a:t>17/12/2023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19C6B9-E536-C746-834E-08EFB1D312F9}" type="slidenum">
              <a:rPr lang="en-US" smtClean="0"/>
              <a:t>‹#›</a:t>
            </a:fld>
            <a:endParaRPr lang="en-US"/>
          </a:p>
        </p:txBody>
      </p:sp>
    </p:spTree>
    <p:extLst>
      <p:ext uri="{BB962C8B-B14F-4D97-AF65-F5344CB8AC3E}">
        <p14:creationId xmlns:p14="http://schemas.microsoft.com/office/powerpoint/2010/main" val="1484099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95571C-0C6A-9143-8F2D-2C671AE07E80}" type="datetime1">
              <a:rPr lang="en-GB" smtClean="0"/>
              <a:t>17/12/2023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19C6B9-E536-C746-834E-08EFB1D312F9}" type="slidenum">
              <a:rPr lang="en-US" smtClean="0"/>
              <a:t>‹#›</a:t>
            </a:fld>
            <a:endParaRPr lang="en-US"/>
          </a:p>
        </p:txBody>
      </p:sp>
    </p:spTree>
    <p:extLst>
      <p:ext uri="{BB962C8B-B14F-4D97-AF65-F5344CB8AC3E}">
        <p14:creationId xmlns:p14="http://schemas.microsoft.com/office/powerpoint/2010/main" val="240610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5D5388-EED0-3F45-A2E4-0727450367DB}" type="datetime1">
              <a:rPr lang="en-GB" smtClean="0"/>
              <a:t>17/12/2023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19C6B9-E536-C746-834E-08EFB1D312F9}" type="slidenum">
              <a:rPr lang="en-US" smtClean="0"/>
              <a:t>‹#›</a:t>
            </a:fld>
            <a:endParaRPr lang="en-US"/>
          </a:p>
        </p:txBody>
      </p:sp>
    </p:spTree>
    <p:extLst>
      <p:ext uri="{BB962C8B-B14F-4D97-AF65-F5344CB8AC3E}">
        <p14:creationId xmlns:p14="http://schemas.microsoft.com/office/powerpoint/2010/main" val="230512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F6DD06-1B8F-D645-A90C-9BA6346765EF}" type="datetime1">
              <a:rPr lang="en-GB" smtClean="0"/>
              <a:t>17/12/2023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19C6B9-E536-C746-834E-08EFB1D312F9}" type="slidenum">
              <a:rPr lang="en-US" smtClean="0"/>
              <a:t>‹#›</a:t>
            </a:fld>
            <a:endParaRPr lang="en-US"/>
          </a:p>
        </p:txBody>
      </p:sp>
    </p:spTree>
    <p:extLst>
      <p:ext uri="{BB962C8B-B14F-4D97-AF65-F5344CB8AC3E}">
        <p14:creationId xmlns:p14="http://schemas.microsoft.com/office/powerpoint/2010/main" val="1126373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4553" y="3326860"/>
            <a:ext cx="11997447" cy="820520"/>
          </a:xfrm>
        </p:spPr>
        <p:txBody>
          <a:bodyPr>
            <a:noAutofit/>
          </a:bodyPr>
          <a:lstStyle/>
          <a:p>
            <a:r>
              <a:rPr lang="en-US" sz="3600" dirty="0">
                <a:effectLst/>
                <a:latin typeface="Helvetica" pitchFamily="2" charset="0"/>
              </a:rPr>
              <a:t>BUFFERED AND ISOTONIC</a:t>
            </a:r>
            <a:br>
              <a:rPr lang="en-US" sz="3600" dirty="0">
                <a:effectLst/>
                <a:latin typeface="Helvetica" pitchFamily="2" charset="0"/>
              </a:rPr>
            </a:br>
            <a:r>
              <a:rPr lang="en-US" sz="3600" dirty="0">
                <a:effectLst/>
                <a:latin typeface="Helvetica" pitchFamily="2" charset="0"/>
              </a:rPr>
              <a:t>SOLUTIONS</a:t>
            </a:r>
          </a:p>
        </p:txBody>
      </p:sp>
      <p:sp>
        <p:nvSpPr>
          <p:cNvPr id="3" name="Subtitle 2"/>
          <p:cNvSpPr>
            <a:spLocks noGrp="1"/>
          </p:cNvSpPr>
          <p:nvPr>
            <p:ph type="subTitle" idx="1"/>
          </p:nvPr>
        </p:nvSpPr>
        <p:spPr>
          <a:xfrm>
            <a:off x="1524000" y="4944912"/>
            <a:ext cx="9144000" cy="1655762"/>
          </a:xfrm>
        </p:spPr>
        <p:txBody>
          <a:bodyPr/>
          <a:lstStyle/>
          <a:p>
            <a:r>
              <a:rPr lang="en-US" dirty="0"/>
              <a:t>By</a:t>
            </a:r>
          </a:p>
          <a:p>
            <a:r>
              <a:rPr lang="en-US" dirty="0" err="1"/>
              <a:t>Lec.Noor</a:t>
            </a:r>
            <a:r>
              <a:rPr lang="en-US" dirty="0"/>
              <a:t> Yousif Fareed</a:t>
            </a:r>
          </a:p>
          <a:p>
            <a:r>
              <a:rPr lang="en-US" dirty="0"/>
              <a:t>20</a:t>
            </a:r>
            <a:r>
              <a:rPr lang="en-GB" dirty="0"/>
              <a:t>23</a:t>
            </a:r>
            <a:r>
              <a:rPr lang="en-US" dirty="0"/>
              <a:t>/2024</a:t>
            </a:r>
          </a:p>
        </p:txBody>
      </p:sp>
      <p:sp>
        <p:nvSpPr>
          <p:cNvPr id="4" name="Slide Number Placeholder 3"/>
          <p:cNvSpPr>
            <a:spLocks noGrp="1"/>
          </p:cNvSpPr>
          <p:nvPr>
            <p:ph type="sldNum" sz="quarter" idx="12"/>
          </p:nvPr>
        </p:nvSpPr>
        <p:spPr/>
        <p:txBody>
          <a:bodyPr/>
          <a:lstStyle/>
          <a:p>
            <a:fld id="{FC19C6B9-E536-C746-834E-08EFB1D312F9}" type="slidenum">
              <a:rPr lang="en-US" smtClean="0"/>
              <a:t>1</a:t>
            </a:fld>
            <a:endParaRPr lang="en-US"/>
          </a:p>
        </p:txBody>
      </p:sp>
    </p:spTree>
    <p:extLst>
      <p:ext uri="{BB962C8B-B14F-4D97-AF65-F5344CB8AC3E}">
        <p14:creationId xmlns:p14="http://schemas.microsoft.com/office/powerpoint/2010/main" val="1153508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4F573-EE4A-AC41-8D29-40799BB8EFF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6556FF2-7999-7641-8D5F-5580805FB2C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E3B8615-B1A3-C34B-B76C-EED4446D5BB8}"/>
              </a:ext>
            </a:extLst>
          </p:cNvPr>
          <p:cNvSpPr>
            <a:spLocks noGrp="1"/>
          </p:cNvSpPr>
          <p:nvPr>
            <p:ph type="sldNum" sz="quarter" idx="12"/>
          </p:nvPr>
        </p:nvSpPr>
        <p:spPr/>
        <p:txBody>
          <a:bodyPr/>
          <a:lstStyle/>
          <a:p>
            <a:fld id="{FC19C6B9-E536-C746-834E-08EFB1D312F9}" type="slidenum">
              <a:rPr lang="en-US" smtClean="0"/>
              <a:t>10</a:t>
            </a:fld>
            <a:endParaRPr lang="en-US"/>
          </a:p>
        </p:txBody>
      </p:sp>
      <p:pic>
        <p:nvPicPr>
          <p:cNvPr id="5" name="Picture 4">
            <a:extLst>
              <a:ext uri="{FF2B5EF4-FFF2-40B4-BE49-F238E27FC236}">
                <a16:creationId xmlns:a16="http://schemas.microsoft.com/office/drawing/2014/main" id="{F5D3B9D2-8544-A743-8C3B-E49CBF2ABBF4}"/>
              </a:ext>
            </a:extLst>
          </p:cNvPr>
          <p:cNvPicPr>
            <a:picLocks noChangeAspect="1"/>
          </p:cNvPicPr>
          <p:nvPr/>
        </p:nvPicPr>
        <p:blipFill>
          <a:blip r:embed="rId2"/>
          <a:stretch>
            <a:fillRect/>
          </a:stretch>
        </p:blipFill>
        <p:spPr>
          <a:xfrm>
            <a:off x="0" y="836187"/>
            <a:ext cx="11948160" cy="5877741"/>
          </a:xfrm>
          <a:prstGeom prst="rect">
            <a:avLst/>
          </a:prstGeom>
        </p:spPr>
      </p:pic>
    </p:spTree>
    <p:extLst>
      <p:ext uri="{BB962C8B-B14F-4D97-AF65-F5344CB8AC3E}">
        <p14:creationId xmlns:p14="http://schemas.microsoft.com/office/powerpoint/2010/main" val="1321852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174" y="388716"/>
            <a:ext cx="10515600" cy="1325563"/>
          </a:xfrm>
        </p:spPr>
        <p:txBody>
          <a:bodyPr>
            <a:normAutofit/>
          </a:bodyPr>
          <a:lstStyle/>
          <a:p>
            <a:r>
              <a:rPr lang="en-US" sz="4800" b="1" dirty="0">
                <a:solidFill>
                  <a:schemeClr val="accent1">
                    <a:lumMod val="75000"/>
                  </a:schemeClr>
                </a:solidFill>
              </a:rPr>
              <a:t>Drugs as Buffer</a:t>
            </a:r>
          </a:p>
        </p:txBody>
      </p:sp>
      <p:sp>
        <p:nvSpPr>
          <p:cNvPr id="3" name="Content Placeholder 2"/>
          <p:cNvSpPr>
            <a:spLocks noGrp="1"/>
          </p:cNvSpPr>
          <p:nvPr>
            <p:ph idx="1"/>
          </p:nvPr>
        </p:nvSpPr>
        <p:spPr>
          <a:xfrm>
            <a:off x="0" y="5466943"/>
            <a:ext cx="12334672" cy="795907"/>
          </a:xfrm>
        </p:spPr>
        <p:txBody>
          <a:bodyPr>
            <a:noAutofit/>
          </a:bodyPr>
          <a:lstStyle/>
          <a:p>
            <a:r>
              <a:rPr lang="en-US" altLang="en-US" sz="3200" b="1" dirty="0">
                <a:solidFill>
                  <a:srgbClr val="FF0000"/>
                </a:solidFill>
              </a:rPr>
              <a:t>Note/  These actions are often weak (only one definite pH range) to counteract the pH changes brought about by CO</a:t>
            </a:r>
            <a:r>
              <a:rPr lang="en-US" altLang="en-US" sz="3200" b="1" baseline="-25000" dirty="0">
                <a:solidFill>
                  <a:srgbClr val="FF0000"/>
                </a:solidFill>
              </a:rPr>
              <a:t>2</a:t>
            </a:r>
            <a:r>
              <a:rPr lang="en-US" altLang="en-US" sz="3200" b="1" dirty="0">
                <a:solidFill>
                  <a:srgbClr val="FF0000"/>
                </a:solidFill>
              </a:rPr>
              <a:t> of the air and the bottle alkalinity, so the buffers must be added.</a:t>
            </a:r>
            <a:endParaRPr lang="ar-IQ" altLang="en-US" sz="3200" b="1" dirty="0">
              <a:solidFill>
                <a:srgbClr val="FF0000"/>
              </a:solidFill>
            </a:endParaRPr>
          </a:p>
          <a:p>
            <a:endParaRPr lang="en-US" sz="3200" dirty="0"/>
          </a:p>
        </p:txBody>
      </p:sp>
      <p:sp>
        <p:nvSpPr>
          <p:cNvPr id="4" name="Slide Number Placeholder 3"/>
          <p:cNvSpPr>
            <a:spLocks noGrp="1"/>
          </p:cNvSpPr>
          <p:nvPr>
            <p:ph type="sldNum" sz="quarter" idx="12"/>
          </p:nvPr>
        </p:nvSpPr>
        <p:spPr/>
        <p:txBody>
          <a:bodyPr/>
          <a:lstStyle/>
          <a:p>
            <a:fld id="{FC19C6B9-E536-C746-834E-08EFB1D312F9}" type="slidenum">
              <a:rPr lang="en-US" smtClean="0"/>
              <a:t>11</a:t>
            </a:fld>
            <a:endParaRPr lang="en-US"/>
          </a:p>
        </p:txBody>
      </p:sp>
      <p:grpSp>
        <p:nvGrpSpPr>
          <p:cNvPr id="7" name="Group 6"/>
          <p:cNvGrpSpPr/>
          <p:nvPr/>
        </p:nvGrpSpPr>
        <p:grpSpPr>
          <a:xfrm>
            <a:off x="0" y="1400783"/>
            <a:ext cx="12192000" cy="4066160"/>
            <a:chOff x="0" y="1400783"/>
            <a:chExt cx="12192000" cy="4066160"/>
          </a:xfrm>
        </p:grpSpPr>
        <p:pic>
          <p:nvPicPr>
            <p:cNvPr id="5" name="Picture 4"/>
            <p:cNvPicPr>
              <a:picLocks noChangeAspect="1"/>
            </p:cNvPicPr>
            <p:nvPr/>
          </p:nvPicPr>
          <p:blipFill>
            <a:blip r:embed="rId2"/>
            <a:stretch>
              <a:fillRect/>
            </a:stretch>
          </p:blipFill>
          <p:spPr>
            <a:xfrm>
              <a:off x="0" y="1400783"/>
              <a:ext cx="12192000" cy="4066160"/>
            </a:xfrm>
            <a:prstGeom prst="rect">
              <a:avLst/>
            </a:prstGeom>
          </p:spPr>
        </p:pic>
        <p:sp>
          <p:nvSpPr>
            <p:cNvPr id="6" name="TextBox 5"/>
            <p:cNvSpPr txBox="1"/>
            <p:nvPr/>
          </p:nvSpPr>
          <p:spPr>
            <a:xfrm>
              <a:off x="4386195" y="2777224"/>
              <a:ext cx="2027984" cy="461665"/>
            </a:xfrm>
            <a:prstGeom prst="rect">
              <a:avLst/>
            </a:prstGeom>
            <a:solidFill>
              <a:schemeClr val="bg1"/>
            </a:solidFill>
          </p:spPr>
          <p:txBody>
            <a:bodyPr wrap="square" rtlCol="0">
              <a:spAutoFit/>
            </a:bodyPr>
            <a:lstStyle/>
            <a:p>
              <a:r>
                <a:rPr lang="en-US" sz="2400" dirty="0">
                  <a:latin typeface="Arial" charset="0"/>
                  <a:ea typeface="Arial" charset="0"/>
                  <a:cs typeface="Arial" charset="0"/>
                </a:rPr>
                <a:t>It expected to</a:t>
              </a:r>
            </a:p>
          </p:txBody>
        </p:sp>
      </p:grpSp>
    </p:spTree>
    <p:extLst>
      <p:ext uri="{BB962C8B-B14F-4D97-AF65-F5344CB8AC3E}">
        <p14:creationId xmlns:p14="http://schemas.microsoft.com/office/powerpoint/2010/main" val="931163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36187" y="1303506"/>
            <a:ext cx="12055813" cy="5554494"/>
            <a:chOff x="136187" y="1303506"/>
            <a:chExt cx="12055813" cy="5554494"/>
          </a:xfrm>
        </p:grpSpPr>
        <p:pic>
          <p:nvPicPr>
            <p:cNvPr id="5" name="Picture 4"/>
            <p:cNvPicPr>
              <a:picLocks noChangeAspect="1"/>
            </p:cNvPicPr>
            <p:nvPr/>
          </p:nvPicPr>
          <p:blipFill>
            <a:blip r:embed="rId2"/>
            <a:stretch>
              <a:fillRect/>
            </a:stretch>
          </p:blipFill>
          <p:spPr>
            <a:xfrm>
              <a:off x="136187" y="1303506"/>
              <a:ext cx="12055813" cy="5554494"/>
            </a:xfrm>
            <a:prstGeom prst="rect">
              <a:avLst/>
            </a:prstGeom>
          </p:spPr>
        </p:pic>
        <p:sp>
          <p:nvSpPr>
            <p:cNvPr id="6" name="TextBox 5"/>
            <p:cNvSpPr txBox="1"/>
            <p:nvPr/>
          </p:nvSpPr>
          <p:spPr>
            <a:xfrm>
              <a:off x="10817157" y="6186791"/>
              <a:ext cx="1108954" cy="534684"/>
            </a:xfrm>
            <a:prstGeom prst="rect">
              <a:avLst/>
            </a:prstGeom>
            <a:solidFill>
              <a:schemeClr val="bg1"/>
            </a:solidFill>
          </p:spPr>
          <p:txBody>
            <a:bodyPr wrap="square" rtlCol="0">
              <a:spAutoFit/>
            </a:bodyPr>
            <a:lstStyle/>
            <a:p>
              <a:endParaRPr lang="en-US"/>
            </a:p>
          </p:txBody>
        </p:sp>
      </p:grpSp>
      <p:sp>
        <p:nvSpPr>
          <p:cNvPr id="2" name="Title 1"/>
          <p:cNvSpPr>
            <a:spLocks noGrp="1"/>
          </p:cNvSpPr>
          <p:nvPr>
            <p:ph type="title"/>
          </p:nvPr>
        </p:nvSpPr>
        <p:spPr>
          <a:xfrm>
            <a:off x="0" y="388715"/>
            <a:ext cx="10515600" cy="1325563"/>
          </a:xfrm>
        </p:spPr>
        <p:txBody>
          <a:bodyPr/>
          <a:lstStyle/>
          <a:p>
            <a:r>
              <a:rPr lang="en-US" b="1" dirty="0">
                <a:solidFill>
                  <a:schemeClr val="accent1">
                    <a:lumMod val="75000"/>
                  </a:schemeClr>
                </a:solidFill>
              </a:rPr>
              <a:t>pH Indicators</a:t>
            </a:r>
          </a:p>
        </p:txBody>
      </p:sp>
      <p:sp>
        <p:nvSpPr>
          <p:cNvPr id="4" name="Slide Number Placeholder 3"/>
          <p:cNvSpPr>
            <a:spLocks noGrp="1"/>
          </p:cNvSpPr>
          <p:nvPr>
            <p:ph type="sldNum" sz="quarter" idx="12"/>
          </p:nvPr>
        </p:nvSpPr>
        <p:spPr/>
        <p:txBody>
          <a:bodyPr/>
          <a:lstStyle/>
          <a:p>
            <a:fld id="{FC19C6B9-E536-C746-834E-08EFB1D312F9}" type="slidenum">
              <a:rPr lang="en-US" smtClean="0"/>
              <a:t>12</a:t>
            </a:fld>
            <a:endParaRPr lang="en-US"/>
          </a:p>
        </p:txBody>
      </p:sp>
    </p:spTree>
    <p:extLst>
      <p:ext uri="{BB962C8B-B14F-4D97-AF65-F5344CB8AC3E}">
        <p14:creationId xmlns:p14="http://schemas.microsoft.com/office/powerpoint/2010/main" val="817474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19C6B9-E536-C746-834E-08EFB1D312F9}" type="slidenum">
              <a:rPr lang="en-US" smtClean="0"/>
              <a:t>13</a:t>
            </a:fld>
            <a:endParaRPr lang="en-US"/>
          </a:p>
        </p:txBody>
      </p:sp>
      <p:pic>
        <p:nvPicPr>
          <p:cNvPr id="5" name="Picture 4"/>
          <p:cNvPicPr>
            <a:picLocks noChangeAspect="1"/>
          </p:cNvPicPr>
          <p:nvPr/>
        </p:nvPicPr>
        <p:blipFill>
          <a:blip r:embed="rId2"/>
          <a:stretch>
            <a:fillRect/>
          </a:stretch>
        </p:blipFill>
        <p:spPr>
          <a:xfrm>
            <a:off x="136186" y="1972235"/>
            <a:ext cx="12055813" cy="4885764"/>
          </a:xfrm>
          <a:prstGeom prst="rect">
            <a:avLst/>
          </a:prstGeom>
        </p:spPr>
      </p:pic>
      <p:sp>
        <p:nvSpPr>
          <p:cNvPr id="6" name="TextBox 5"/>
          <p:cNvSpPr txBox="1"/>
          <p:nvPr/>
        </p:nvSpPr>
        <p:spPr>
          <a:xfrm>
            <a:off x="1147865" y="6343574"/>
            <a:ext cx="4630366" cy="461665"/>
          </a:xfrm>
          <a:prstGeom prst="rect">
            <a:avLst/>
          </a:prstGeom>
          <a:solidFill>
            <a:schemeClr val="tx1">
              <a:lumMod val="95000"/>
              <a:lumOff val="5000"/>
            </a:schemeClr>
          </a:solidFill>
        </p:spPr>
        <p:txBody>
          <a:bodyPr wrap="square" rtlCol="0">
            <a:spAutoFit/>
          </a:bodyPr>
          <a:lstStyle/>
          <a:p>
            <a:pPr algn="ctr"/>
            <a:r>
              <a:rPr lang="en-US" sz="2400" b="1" i="1" dirty="0">
                <a:solidFill>
                  <a:srgbClr val="FFFF00"/>
                </a:solidFill>
                <a:latin typeface="Arial" charset="0"/>
                <a:ea typeface="Arial" charset="0"/>
                <a:cs typeface="Arial" charset="0"/>
              </a:rPr>
              <a:t>Base </a:t>
            </a:r>
            <a:r>
              <a:rPr lang="en-US" sz="2400" b="1" i="1">
                <a:solidFill>
                  <a:srgbClr val="FFFF00"/>
                </a:solidFill>
                <a:latin typeface="Arial" charset="0"/>
                <a:ea typeface="Arial" charset="0"/>
                <a:cs typeface="Arial" charset="0"/>
              </a:rPr>
              <a:t>Yellow color</a:t>
            </a:r>
          </a:p>
        </p:txBody>
      </p:sp>
      <p:grpSp>
        <p:nvGrpSpPr>
          <p:cNvPr id="7" name="Group 6"/>
          <p:cNvGrpSpPr/>
          <p:nvPr/>
        </p:nvGrpSpPr>
        <p:grpSpPr>
          <a:xfrm>
            <a:off x="1685364" y="806823"/>
            <a:ext cx="10294535" cy="2041899"/>
            <a:chOff x="1631576" y="4679576"/>
            <a:chExt cx="10294535" cy="2041899"/>
          </a:xfrm>
        </p:grpSpPr>
        <p:pic>
          <p:nvPicPr>
            <p:cNvPr id="8" name="Picture 7"/>
            <p:cNvPicPr>
              <a:picLocks noChangeAspect="1"/>
            </p:cNvPicPr>
            <p:nvPr/>
          </p:nvPicPr>
          <p:blipFill rotWithShape="1">
            <a:blip r:embed="rId3"/>
            <a:srcRect l="12404" t="60781" r="18442" b="21143"/>
            <a:stretch/>
          </p:blipFill>
          <p:spPr>
            <a:xfrm>
              <a:off x="1631576" y="4679576"/>
              <a:ext cx="8337178" cy="1004048"/>
            </a:xfrm>
            <a:prstGeom prst="rect">
              <a:avLst/>
            </a:prstGeom>
          </p:spPr>
        </p:pic>
        <p:sp>
          <p:nvSpPr>
            <p:cNvPr id="9" name="TextBox 8"/>
            <p:cNvSpPr txBox="1"/>
            <p:nvPr/>
          </p:nvSpPr>
          <p:spPr>
            <a:xfrm>
              <a:off x="10817157" y="6186791"/>
              <a:ext cx="1108954" cy="534684"/>
            </a:xfrm>
            <a:prstGeom prst="rect">
              <a:avLst/>
            </a:prstGeom>
            <a:solidFill>
              <a:schemeClr val="bg1"/>
            </a:solidFill>
          </p:spPr>
          <p:txBody>
            <a:bodyPr wrap="square" rtlCol="0">
              <a:spAutoFit/>
            </a:bodyPr>
            <a:lstStyle/>
            <a:p>
              <a:endParaRPr lang="en-US"/>
            </a:p>
          </p:txBody>
        </p:sp>
      </p:grpSp>
    </p:spTree>
    <p:extLst>
      <p:ext uri="{BB962C8B-B14F-4D97-AF65-F5344CB8AC3E}">
        <p14:creationId xmlns:p14="http://schemas.microsoft.com/office/powerpoint/2010/main" val="1371435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044" y="369259"/>
            <a:ext cx="11087911" cy="1325563"/>
          </a:xfrm>
        </p:spPr>
        <p:txBody>
          <a:bodyPr/>
          <a:lstStyle/>
          <a:p>
            <a:r>
              <a:rPr lang="en-US" b="1">
                <a:solidFill>
                  <a:schemeClr val="accent1">
                    <a:lumMod val="75000"/>
                  </a:schemeClr>
                </a:solidFill>
              </a:rPr>
              <a:t>Colorimetric </a:t>
            </a:r>
            <a:r>
              <a:rPr lang="en-US" b="1" dirty="0">
                <a:solidFill>
                  <a:schemeClr val="accent1">
                    <a:lumMod val="75000"/>
                  </a:schemeClr>
                </a:solidFill>
              </a:rPr>
              <a:t>methods for pH calculation</a:t>
            </a:r>
          </a:p>
        </p:txBody>
      </p:sp>
      <p:sp>
        <p:nvSpPr>
          <p:cNvPr id="3" name="Content Placeholder 2"/>
          <p:cNvSpPr>
            <a:spLocks noGrp="1"/>
          </p:cNvSpPr>
          <p:nvPr>
            <p:ph idx="1"/>
          </p:nvPr>
        </p:nvSpPr>
        <p:spPr>
          <a:xfrm>
            <a:off x="136187" y="1478605"/>
            <a:ext cx="12055813" cy="5242870"/>
          </a:xfrm>
        </p:spPr>
        <p:txBody>
          <a:bodyPr>
            <a:noAutofit/>
          </a:bodyPr>
          <a:lstStyle/>
          <a:p>
            <a:r>
              <a:rPr lang="en-US" sz="3600" b="1" dirty="0"/>
              <a:t>Applications</a:t>
            </a:r>
            <a:r>
              <a:rPr lang="en-US" sz="3600" dirty="0"/>
              <a:t>:</a:t>
            </a:r>
          </a:p>
          <a:p>
            <a:pPr marL="514350" indent="-514350">
              <a:buFont typeface="+mj-lt"/>
              <a:buAutoNum type="arabicPeriod"/>
            </a:pPr>
            <a:r>
              <a:rPr lang="en-US" sz="3600" dirty="0"/>
              <a:t>Less expensive compared to other methods</a:t>
            </a:r>
          </a:p>
          <a:p>
            <a:pPr marL="514350" indent="-514350">
              <a:buFont typeface="+mj-lt"/>
              <a:buAutoNum type="arabicPeriod"/>
            </a:pPr>
            <a:r>
              <a:rPr lang="en-US" sz="3600" dirty="0"/>
              <a:t>Used for non color aqueous solution</a:t>
            </a:r>
          </a:p>
          <a:p>
            <a:pPr marL="514350" indent="-514350">
              <a:buFont typeface="+mj-lt"/>
              <a:buAutoNum type="arabicPeriod"/>
            </a:pPr>
            <a:r>
              <a:rPr lang="en-US" sz="3600" dirty="0"/>
              <a:t>Used for non aqueous solutions</a:t>
            </a:r>
          </a:p>
          <a:p>
            <a:pPr marL="514350" indent="-514350">
              <a:buFont typeface="+mj-lt"/>
              <a:buAutoNum type="arabicPeriod"/>
            </a:pPr>
            <a:endParaRPr lang="en-US" sz="3600" dirty="0"/>
          </a:p>
          <a:p>
            <a:r>
              <a:rPr lang="en-US" sz="3600" b="1" dirty="0"/>
              <a:t>Limitations: </a:t>
            </a:r>
          </a:p>
          <a:p>
            <a:pPr marL="514350" indent="-514350">
              <a:buFont typeface="+mj-lt"/>
              <a:buAutoNum type="arabicPeriod"/>
            </a:pPr>
            <a:r>
              <a:rPr lang="en-US" sz="3600" dirty="0"/>
              <a:t>Less accurate and less convenient.</a:t>
            </a:r>
          </a:p>
          <a:p>
            <a:pPr marL="514350" indent="-514350">
              <a:buFont typeface="+mj-lt"/>
              <a:buAutoNum type="arabicPeriod"/>
            </a:pPr>
            <a:r>
              <a:rPr lang="en-US" sz="3600" dirty="0"/>
              <a:t>They are acid or bases and if added to unbuffered solution causing significant change in </a:t>
            </a:r>
            <a:r>
              <a:rPr lang="en-US" sz="3600" dirty="0" err="1"/>
              <a:t>pH.</a:t>
            </a:r>
            <a:r>
              <a:rPr lang="en-US" sz="3600" dirty="0"/>
              <a:t> </a:t>
            </a:r>
          </a:p>
        </p:txBody>
      </p:sp>
      <p:sp>
        <p:nvSpPr>
          <p:cNvPr id="4" name="Slide Number Placeholder 3"/>
          <p:cNvSpPr>
            <a:spLocks noGrp="1"/>
          </p:cNvSpPr>
          <p:nvPr>
            <p:ph type="sldNum" sz="quarter" idx="12"/>
          </p:nvPr>
        </p:nvSpPr>
        <p:spPr/>
        <p:txBody>
          <a:bodyPr/>
          <a:lstStyle/>
          <a:p>
            <a:fld id="{FC19C6B9-E536-C746-834E-08EFB1D312F9}" type="slidenum">
              <a:rPr lang="en-US" smtClean="0"/>
              <a:t>14</a:t>
            </a:fld>
            <a:endParaRPr lang="en-US"/>
          </a:p>
        </p:txBody>
      </p:sp>
    </p:spTree>
    <p:extLst>
      <p:ext uri="{BB962C8B-B14F-4D97-AF65-F5344CB8AC3E}">
        <p14:creationId xmlns:p14="http://schemas.microsoft.com/office/powerpoint/2010/main" val="514992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Content Placeholder 2"/>
          <p:cNvSpPr>
            <a:spLocks noGrp="1"/>
          </p:cNvSpPr>
          <p:nvPr>
            <p:ph idx="1"/>
          </p:nvPr>
        </p:nvSpPr>
        <p:spPr>
          <a:xfrm>
            <a:off x="-76200" y="1571667"/>
            <a:ext cx="12192000" cy="2209800"/>
          </a:xfrm>
        </p:spPr>
        <p:txBody>
          <a:bodyPr/>
          <a:lstStyle/>
          <a:p>
            <a:r>
              <a:rPr lang="en-US" altLang="en-US" dirty="0"/>
              <a:t>Or </a:t>
            </a:r>
            <a:r>
              <a:rPr lang="en-US" altLang="en-US" b="1" dirty="0"/>
              <a:t>buffer efficiency</a:t>
            </a:r>
            <a:r>
              <a:rPr lang="en-US" altLang="en-US" dirty="0"/>
              <a:t>, </a:t>
            </a:r>
            <a:r>
              <a:rPr lang="en-US" altLang="en-US" b="1" dirty="0"/>
              <a:t>buffer index </a:t>
            </a:r>
            <a:r>
              <a:rPr lang="en-US" altLang="en-US" dirty="0"/>
              <a:t>or </a:t>
            </a:r>
            <a:r>
              <a:rPr lang="en-US" altLang="en-US" b="1" dirty="0"/>
              <a:t>value</a:t>
            </a:r>
            <a:r>
              <a:rPr lang="en-US" altLang="en-US" dirty="0"/>
              <a:t>, represents </a:t>
            </a:r>
            <a:r>
              <a:rPr lang="en-US" altLang="en-US" i="1" dirty="0">
                <a:solidFill>
                  <a:srgbClr val="FF0000"/>
                </a:solidFill>
              </a:rPr>
              <a:t>the magnitude of the resistance of a buffer to pH changes</a:t>
            </a:r>
            <a:r>
              <a:rPr lang="en-US" altLang="en-US" dirty="0"/>
              <a:t>. Or the ratio of the increment of strong base (or acid) to the small changes in pH brought about by this addition.</a:t>
            </a:r>
            <a:endParaRPr lang="ar-IQ" altLang="en-US" dirty="0"/>
          </a:p>
        </p:txBody>
      </p:sp>
      <p:sp>
        <p:nvSpPr>
          <p:cNvPr id="2052" name="Slide Number Placeholder 3"/>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5529C69-41B2-0D41-8376-9B0760065F41}" type="slidenum">
              <a:rPr lang="en-US" altLang="en-US"/>
              <a:pPr eaLnBrk="1" hangingPunct="1"/>
              <a:t>15</a:t>
            </a:fld>
            <a:endParaRPr lang="en-US" altLang="en-US"/>
          </a:p>
        </p:txBody>
      </p:sp>
      <p:sp>
        <p:nvSpPr>
          <p:cNvPr id="5" name="TextBox 4"/>
          <p:cNvSpPr txBox="1">
            <a:spLocks noRot="1" noChangeAspect="1" noMove="1" noResize="1" noEditPoints="1" noAdjustHandles="1" noChangeArrowheads="1" noChangeShapeType="1" noTextEdit="1"/>
          </p:cNvSpPr>
          <p:nvPr/>
        </p:nvSpPr>
        <p:spPr>
          <a:xfrm>
            <a:off x="2590800" y="3048001"/>
            <a:ext cx="1793248" cy="974369"/>
          </a:xfrm>
          <a:prstGeom prst="rect">
            <a:avLst/>
          </a:prstGeom>
          <a:blipFill rotWithShape="1">
            <a:blip r:embed="rId3"/>
            <a:stretch>
              <a:fillRect r="-8844"/>
            </a:stretch>
          </a:blipFill>
        </p:spPr>
        <p:txBody>
          <a:bodyPr/>
          <a:lstStyle/>
          <a:p>
            <a:pPr>
              <a:defRPr/>
            </a:pPr>
            <a:r>
              <a:rPr lang="ar-IQ">
                <a:noFill/>
                <a:latin typeface="Arial" pitchFamily="34" charset="0"/>
              </a:rPr>
              <a:t> </a:t>
            </a:r>
          </a:p>
        </p:txBody>
      </p:sp>
      <p:sp>
        <p:nvSpPr>
          <p:cNvPr id="6" name="TextBox 5"/>
          <p:cNvSpPr txBox="1">
            <a:spLocks noRot="1" noChangeAspect="1" noMove="1" noResize="1" noEditPoints="1" noAdjustHandles="1" noChangeArrowheads="1" noChangeShapeType="1" noTextEdit="1"/>
          </p:cNvSpPr>
          <p:nvPr/>
        </p:nvSpPr>
        <p:spPr>
          <a:xfrm>
            <a:off x="4800601" y="2971801"/>
            <a:ext cx="5867399" cy="1908215"/>
          </a:xfrm>
          <a:prstGeom prst="rect">
            <a:avLst/>
          </a:prstGeom>
          <a:blipFill rotWithShape="1">
            <a:blip r:embed="rId4"/>
            <a:stretch>
              <a:fillRect l="-1037" t="-1270" b="-3492"/>
            </a:stretch>
          </a:blipFill>
          <a:ln>
            <a:solidFill>
              <a:schemeClr val="tx1"/>
            </a:solidFill>
          </a:ln>
        </p:spPr>
        <p:txBody>
          <a:bodyPr/>
          <a:lstStyle/>
          <a:p>
            <a:pPr>
              <a:defRPr/>
            </a:pPr>
            <a:r>
              <a:rPr lang="ar-IQ">
                <a:noFill/>
                <a:latin typeface="Arial" pitchFamily="34" charset="0"/>
              </a:rPr>
              <a:t> </a:t>
            </a:r>
          </a:p>
        </p:txBody>
      </p:sp>
      <p:sp>
        <p:nvSpPr>
          <p:cNvPr id="2055" name="TextBox 6"/>
          <p:cNvSpPr txBox="1">
            <a:spLocks noChangeArrowheads="1"/>
          </p:cNvSpPr>
          <p:nvPr/>
        </p:nvSpPr>
        <p:spPr bwMode="auto">
          <a:xfrm>
            <a:off x="194552" y="5334000"/>
            <a:ext cx="119212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dirty="0">
                <a:solidFill>
                  <a:srgbClr val="FF0000"/>
                </a:solidFill>
              </a:rPr>
              <a:t>Then, according to this equation, addition of </a:t>
            </a:r>
            <a:r>
              <a:rPr lang="en-US" altLang="en-US" sz="2400" b="1" u="sng" dirty="0">
                <a:solidFill>
                  <a:srgbClr val="FF0000"/>
                </a:solidFill>
              </a:rPr>
              <a:t>one gram </a:t>
            </a:r>
            <a:r>
              <a:rPr lang="en-US" altLang="en-US" sz="2400" b="1" dirty="0">
                <a:solidFill>
                  <a:srgbClr val="FF0000"/>
                </a:solidFill>
              </a:rPr>
              <a:t>equivalent of strong base (or acid) to </a:t>
            </a:r>
            <a:r>
              <a:rPr lang="en-US" altLang="en-US" sz="2400" b="1" u="sng" dirty="0">
                <a:solidFill>
                  <a:srgbClr val="FF0000"/>
                </a:solidFill>
              </a:rPr>
              <a:t>one liter </a:t>
            </a:r>
            <a:r>
              <a:rPr lang="en-US" altLang="en-US" sz="2400" b="1" dirty="0">
                <a:solidFill>
                  <a:srgbClr val="FF0000"/>
                </a:solidFill>
              </a:rPr>
              <a:t>of the buffer solution results in the change of </a:t>
            </a:r>
            <a:r>
              <a:rPr lang="en-US" altLang="en-US" sz="2400" b="1" u="sng" dirty="0">
                <a:solidFill>
                  <a:srgbClr val="FF0000"/>
                </a:solidFill>
              </a:rPr>
              <a:t>one pH unit</a:t>
            </a:r>
            <a:r>
              <a:rPr lang="en-US" altLang="en-US" sz="2400" b="1" dirty="0">
                <a:solidFill>
                  <a:srgbClr val="FF0000"/>
                </a:solidFill>
              </a:rPr>
              <a:t>.</a:t>
            </a:r>
            <a:endParaRPr lang="ar-IQ" altLang="en-US" sz="2400" b="1" dirty="0">
              <a:solidFill>
                <a:srgbClr val="FF0000"/>
              </a:solidFill>
            </a:endParaRPr>
          </a:p>
        </p:txBody>
      </p:sp>
      <p:sp>
        <p:nvSpPr>
          <p:cNvPr id="3" name="Title 2"/>
          <p:cNvSpPr>
            <a:spLocks noGrp="1"/>
          </p:cNvSpPr>
          <p:nvPr>
            <p:ph type="title"/>
          </p:nvPr>
        </p:nvSpPr>
        <p:spPr>
          <a:xfrm>
            <a:off x="194552" y="473118"/>
            <a:ext cx="10515600" cy="1325563"/>
          </a:xfrm>
        </p:spPr>
        <p:txBody>
          <a:bodyPr/>
          <a:lstStyle/>
          <a:p>
            <a:r>
              <a:rPr lang="en-US" b="1" dirty="0">
                <a:solidFill>
                  <a:schemeClr val="accent1">
                    <a:lumMod val="75000"/>
                  </a:schemeClr>
                </a:solidFill>
              </a:rPr>
              <a:t>Buffer capacity</a:t>
            </a:r>
          </a:p>
        </p:txBody>
      </p:sp>
    </p:spTree>
    <p:extLst>
      <p:ext uri="{BB962C8B-B14F-4D97-AF65-F5344CB8AC3E}">
        <p14:creationId xmlns:p14="http://schemas.microsoft.com/office/powerpoint/2010/main" val="1941730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810144"/>
            <a:ext cx="11537004" cy="1143000"/>
          </a:xfrm>
        </p:spPr>
        <p:txBody>
          <a:bodyPr/>
          <a:lstStyle/>
          <a:p>
            <a:pPr algn="l"/>
            <a:r>
              <a:rPr lang="en-US" altLang="en-US" sz="3200" b="1" i="1" dirty="0">
                <a:solidFill>
                  <a:srgbClr val="FF0000"/>
                </a:solidFill>
              </a:rPr>
              <a:t>How can you make an approximate calculation for buffer capacity?</a:t>
            </a:r>
            <a:endParaRPr lang="ar-IQ" altLang="en-US" sz="3200" b="1" i="1" dirty="0">
              <a:solidFill>
                <a:srgbClr val="FF0000"/>
              </a:solidFill>
            </a:endParaRPr>
          </a:p>
        </p:txBody>
      </p:sp>
      <p:sp>
        <p:nvSpPr>
          <p:cNvPr id="3" name="Content Placeholder 2"/>
          <p:cNvSpPr>
            <a:spLocks noGrp="1"/>
          </p:cNvSpPr>
          <p:nvPr>
            <p:ph idx="1"/>
          </p:nvPr>
        </p:nvSpPr>
        <p:spPr>
          <a:xfrm>
            <a:off x="1076527" y="1996937"/>
            <a:ext cx="9144000" cy="3657600"/>
          </a:xfrm>
        </p:spPr>
        <p:txBody>
          <a:bodyPr/>
          <a:lstStyle/>
          <a:p>
            <a:pPr>
              <a:defRPr/>
            </a:pPr>
            <a:r>
              <a:rPr lang="en-US" dirty="0"/>
              <a:t>For ex. Acetate buffer containing (</a:t>
            </a:r>
            <a:r>
              <a:rPr lang="en-US" b="1" u="sng" dirty="0"/>
              <a:t>0.1mole</a:t>
            </a:r>
            <a:r>
              <a:rPr lang="en-US" dirty="0"/>
              <a:t> each of acetic acid and sodium acetate in one liter of solution) to which </a:t>
            </a:r>
            <a:r>
              <a:rPr lang="en-US" b="1" u="sng" dirty="0"/>
              <a:t>0.01mole</a:t>
            </a:r>
            <a:r>
              <a:rPr lang="en-US" dirty="0"/>
              <a:t> of </a:t>
            </a:r>
            <a:r>
              <a:rPr lang="en-US" dirty="0" err="1"/>
              <a:t>NaOH</a:t>
            </a:r>
            <a:r>
              <a:rPr lang="en-US" dirty="0"/>
              <a:t> is added </a:t>
            </a:r>
          </a:p>
          <a:p>
            <a:pPr marL="0" indent="0">
              <a:buNone/>
              <a:defRPr/>
            </a:pPr>
            <a:r>
              <a:rPr lang="en-US" b="1" i="1" dirty="0">
                <a:solidFill>
                  <a:srgbClr val="FF0000"/>
                </a:solidFill>
              </a:rPr>
              <a:t>resulting in increase of salt conc. [Na</a:t>
            </a:r>
            <a:r>
              <a:rPr lang="en-US" b="1" i="1" baseline="30000" dirty="0">
                <a:solidFill>
                  <a:srgbClr val="FF0000"/>
                </a:solidFill>
              </a:rPr>
              <a:t>+</a:t>
            </a:r>
            <a:r>
              <a:rPr lang="en-US" b="1" i="1" dirty="0">
                <a:solidFill>
                  <a:srgbClr val="FF0000"/>
                </a:solidFill>
              </a:rPr>
              <a:t> Ac</a:t>
            </a:r>
            <a:r>
              <a:rPr lang="en-US" b="1" i="1" baseline="30000" dirty="0">
                <a:solidFill>
                  <a:srgbClr val="FF0000"/>
                </a:solidFill>
              </a:rPr>
              <a:t>-</a:t>
            </a:r>
            <a:r>
              <a:rPr lang="en-US" b="1" i="1" dirty="0">
                <a:solidFill>
                  <a:srgbClr val="FF0000"/>
                </a:solidFill>
              </a:rPr>
              <a:t>] by (0.01 mole/liter), and [</a:t>
            </a:r>
            <a:r>
              <a:rPr lang="en-US" b="1" i="1" dirty="0" err="1">
                <a:solidFill>
                  <a:srgbClr val="FF0000"/>
                </a:solidFill>
              </a:rPr>
              <a:t>HAc</a:t>
            </a:r>
            <a:r>
              <a:rPr lang="en-US" b="1" i="1" dirty="0">
                <a:solidFill>
                  <a:srgbClr val="FF0000"/>
                </a:solidFill>
              </a:rPr>
              <a:t>] conc. decreases proportionally because each increment of base convert </a:t>
            </a:r>
            <a:r>
              <a:rPr lang="en-US" b="1" i="1" dirty="0"/>
              <a:t>0.01mole</a:t>
            </a:r>
            <a:r>
              <a:rPr lang="en-US" b="1" i="1" dirty="0">
                <a:solidFill>
                  <a:srgbClr val="FF0000"/>
                </a:solidFill>
              </a:rPr>
              <a:t> of acetic acid into </a:t>
            </a:r>
            <a:r>
              <a:rPr lang="en-US" b="1" i="1" dirty="0"/>
              <a:t>0.01mole</a:t>
            </a:r>
            <a:r>
              <a:rPr lang="en-US" b="1" i="1" dirty="0">
                <a:solidFill>
                  <a:srgbClr val="FF0000"/>
                </a:solidFill>
              </a:rPr>
              <a:t> of sodium acetate according to the following equation:   </a:t>
            </a:r>
            <a:endParaRPr lang="ar-IQ" b="1" i="1" dirty="0">
              <a:solidFill>
                <a:srgbClr val="FF0000"/>
              </a:solidFill>
            </a:endParaRPr>
          </a:p>
        </p:txBody>
      </p:sp>
      <p:sp>
        <p:nvSpPr>
          <p:cNvPr id="3076" name="Slide Number Placeholder 3"/>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039442F-791E-A945-8BF8-585ACA00D2DC}" type="slidenum">
              <a:rPr lang="en-US" altLang="en-US"/>
              <a:pPr eaLnBrk="1" hangingPunct="1"/>
              <a:t>16</a:t>
            </a:fld>
            <a:endParaRPr lang="en-US" altLang="en-US"/>
          </a:p>
        </p:txBody>
      </p:sp>
      <p:sp>
        <p:nvSpPr>
          <p:cNvPr id="3077" name="Right Arrow 4"/>
          <p:cNvSpPr>
            <a:spLocks noChangeArrowheads="1"/>
          </p:cNvSpPr>
          <p:nvPr/>
        </p:nvSpPr>
        <p:spPr bwMode="auto">
          <a:xfrm>
            <a:off x="7845358" y="2730102"/>
            <a:ext cx="1828800" cy="485775"/>
          </a:xfrm>
          <a:prstGeom prst="rightArrow">
            <a:avLst>
              <a:gd name="adj1" fmla="val 50000"/>
              <a:gd name="adj2" fmla="val 49882"/>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ar-IQ" altLang="en-US"/>
          </a:p>
        </p:txBody>
      </p:sp>
      <p:pic>
        <p:nvPicPr>
          <p:cNvPr id="30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268" y="5683907"/>
            <a:ext cx="6324600" cy="685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0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4700" y="5698330"/>
            <a:ext cx="5715000" cy="6286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080" name="TextBox 5"/>
          <p:cNvSpPr txBox="1">
            <a:spLocks noChangeArrowheads="1"/>
          </p:cNvSpPr>
          <p:nvPr/>
        </p:nvSpPr>
        <p:spPr bwMode="auto">
          <a:xfrm>
            <a:off x="6182283" y="5796620"/>
            <a:ext cx="846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And</a:t>
            </a:r>
            <a:r>
              <a:rPr lang="en-US" altLang="en-US"/>
              <a:t> </a:t>
            </a:r>
            <a:endParaRPr lang="ar-IQ" altLang="en-US" dirty="0"/>
          </a:p>
        </p:txBody>
      </p:sp>
    </p:spTree>
    <p:extLst>
      <p:ext uri="{BB962C8B-B14F-4D97-AF65-F5344CB8AC3E}">
        <p14:creationId xmlns:p14="http://schemas.microsoft.com/office/powerpoint/2010/main" val="1495131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2A391-0957-4442-8AC6-8790BD11BE3F}"/>
              </a:ext>
            </a:extLst>
          </p:cNvPr>
          <p:cNvSpPr>
            <a:spLocks noGrp="1"/>
          </p:cNvSpPr>
          <p:nvPr>
            <p:ph type="title"/>
          </p:nvPr>
        </p:nvSpPr>
        <p:spPr/>
        <p:txBody>
          <a:bodyPr>
            <a:normAutofit/>
          </a:bodyPr>
          <a:lstStyle/>
          <a:p>
            <a:r>
              <a:rPr lang="en-US" sz="6600" b="1" dirty="0">
                <a:solidFill>
                  <a:schemeClr val="accent1">
                    <a:lumMod val="75000"/>
                  </a:schemeClr>
                </a:solidFill>
              </a:rPr>
              <a:t>Buffer capacity</a:t>
            </a:r>
            <a:endParaRPr lang="en-US" sz="6600" dirty="0"/>
          </a:p>
        </p:txBody>
      </p:sp>
      <p:sp>
        <p:nvSpPr>
          <p:cNvPr id="3" name="Content Placeholder 2">
            <a:extLst>
              <a:ext uri="{FF2B5EF4-FFF2-40B4-BE49-F238E27FC236}">
                <a16:creationId xmlns:a16="http://schemas.microsoft.com/office/drawing/2014/main" id="{E389A3AA-5702-BB43-B028-7F68E2E1960E}"/>
              </a:ext>
            </a:extLst>
          </p:cNvPr>
          <p:cNvSpPr>
            <a:spLocks noGrp="1"/>
          </p:cNvSpPr>
          <p:nvPr>
            <p:ph idx="1"/>
          </p:nvPr>
        </p:nvSpPr>
        <p:spPr>
          <a:xfrm>
            <a:off x="0" y="1991361"/>
            <a:ext cx="12192000" cy="4866640"/>
          </a:xfrm>
        </p:spPr>
        <p:txBody>
          <a:bodyPr>
            <a:normAutofit/>
          </a:bodyPr>
          <a:lstStyle/>
          <a:p>
            <a:r>
              <a:rPr lang="en-GB" sz="4800" dirty="0"/>
              <a:t>the buffer capacity depends on:</a:t>
            </a:r>
          </a:p>
          <a:p>
            <a:pPr marL="457200" lvl="1" indent="0">
              <a:buNone/>
            </a:pPr>
            <a:r>
              <a:rPr lang="en-GB" sz="4400" i="1" dirty="0"/>
              <a:t>(a) </a:t>
            </a:r>
            <a:r>
              <a:rPr lang="en-GB" sz="4400" dirty="0"/>
              <a:t>the value of the ratio </a:t>
            </a:r>
            <a:r>
              <a:rPr lang="en-GB" sz="4400" b="1" dirty="0">
                <a:solidFill>
                  <a:srgbClr val="FF0000"/>
                </a:solidFill>
              </a:rPr>
              <a:t>[salt]/[acid]</a:t>
            </a:r>
            <a:r>
              <a:rPr lang="en-GB" sz="4400" dirty="0"/>
              <a:t>, increasing as the ratio approaches unity </a:t>
            </a:r>
          </a:p>
          <a:p>
            <a:pPr marL="457200" lvl="1" indent="0">
              <a:buNone/>
            </a:pPr>
            <a:r>
              <a:rPr lang="en-GB" sz="4400" i="1" dirty="0"/>
              <a:t>(b) </a:t>
            </a:r>
            <a:r>
              <a:rPr lang="en-GB" sz="4400" dirty="0"/>
              <a:t>the magnitude of the </a:t>
            </a:r>
            <a:r>
              <a:rPr lang="en-GB" sz="4400" b="1" dirty="0">
                <a:solidFill>
                  <a:srgbClr val="FF0000"/>
                </a:solidFill>
              </a:rPr>
              <a:t>individual concentrations </a:t>
            </a:r>
            <a:r>
              <a:rPr lang="en-GB" sz="4400" dirty="0"/>
              <a:t>of the buffer components, the buffer becoming more efficient as the salt and acid concentrations are increased. </a:t>
            </a:r>
          </a:p>
          <a:p>
            <a:endParaRPr lang="en-US" sz="4800" dirty="0"/>
          </a:p>
        </p:txBody>
      </p:sp>
      <p:sp>
        <p:nvSpPr>
          <p:cNvPr id="4" name="Slide Number Placeholder 3">
            <a:extLst>
              <a:ext uri="{FF2B5EF4-FFF2-40B4-BE49-F238E27FC236}">
                <a16:creationId xmlns:a16="http://schemas.microsoft.com/office/drawing/2014/main" id="{4F0F54AA-182B-CE4E-B425-34F6BCF9DD9C}"/>
              </a:ext>
            </a:extLst>
          </p:cNvPr>
          <p:cNvSpPr>
            <a:spLocks noGrp="1"/>
          </p:cNvSpPr>
          <p:nvPr>
            <p:ph type="sldNum" sz="quarter" idx="12"/>
          </p:nvPr>
        </p:nvSpPr>
        <p:spPr/>
        <p:txBody>
          <a:bodyPr/>
          <a:lstStyle/>
          <a:p>
            <a:fld id="{FC19C6B9-E536-C746-834E-08EFB1D312F9}" type="slidenum">
              <a:rPr lang="en-US" smtClean="0"/>
              <a:t>17</a:t>
            </a:fld>
            <a:endParaRPr lang="en-US"/>
          </a:p>
        </p:txBody>
      </p:sp>
    </p:spTree>
    <p:extLst>
      <p:ext uri="{BB962C8B-B14F-4D97-AF65-F5344CB8AC3E}">
        <p14:creationId xmlns:p14="http://schemas.microsoft.com/office/powerpoint/2010/main" val="2570325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09622" y="755371"/>
            <a:ext cx="12454022" cy="1143000"/>
          </a:xfrm>
        </p:spPr>
        <p:txBody>
          <a:bodyPr>
            <a:noAutofit/>
          </a:bodyPr>
          <a:lstStyle/>
          <a:p>
            <a:pPr algn="l"/>
            <a:r>
              <a:rPr lang="en-US" altLang="en-US" sz="4800" b="1"/>
              <a:t>Neutralization curves and buffer capacity:</a:t>
            </a:r>
            <a:endParaRPr lang="ar-IQ" altLang="en-US" sz="4800" b="1" dirty="0"/>
          </a:p>
        </p:txBody>
      </p:sp>
      <p:sp>
        <p:nvSpPr>
          <p:cNvPr id="4099" name="Content Placeholder 2"/>
          <p:cNvSpPr>
            <a:spLocks noGrp="1"/>
          </p:cNvSpPr>
          <p:nvPr>
            <p:ph idx="1"/>
          </p:nvPr>
        </p:nvSpPr>
        <p:spPr>
          <a:xfrm>
            <a:off x="-129077" y="1971668"/>
            <a:ext cx="5848941" cy="3903840"/>
          </a:xfrm>
        </p:spPr>
        <p:txBody>
          <a:bodyPr>
            <a:noAutofit/>
          </a:bodyPr>
          <a:lstStyle/>
          <a:p>
            <a:r>
              <a:rPr lang="en-US" altLang="en-US" sz="3800" dirty="0"/>
              <a:t>By considering the titration curves of strong and weak acids when they are mixed with increasing quantities of alkali, the reaction of an equivalent of an acid with an equivalent of the base called </a:t>
            </a:r>
            <a:r>
              <a:rPr lang="en-US" altLang="en-US" sz="3800" b="1" dirty="0">
                <a:solidFill>
                  <a:srgbClr val="C00000"/>
                </a:solidFill>
              </a:rPr>
              <a:t>neutralization</a:t>
            </a:r>
            <a:r>
              <a:rPr lang="en-US" altLang="en-US" sz="3800" dirty="0"/>
              <a:t>.  </a:t>
            </a:r>
            <a:endParaRPr lang="ar-IQ" altLang="en-US" sz="3800" dirty="0"/>
          </a:p>
        </p:txBody>
      </p:sp>
      <p:sp>
        <p:nvSpPr>
          <p:cNvPr id="4100" name="Slide Number Placeholder 3"/>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CCDE0B7-44DA-EC49-A7BF-0A3100AD5080}" type="slidenum">
              <a:rPr lang="en-US" altLang="en-US"/>
              <a:pPr eaLnBrk="1" hangingPunct="1"/>
              <a:t>18</a:t>
            </a:fld>
            <a:endParaRPr lang="en-US" altLang="en-US"/>
          </a:p>
        </p:txBody>
      </p:sp>
      <p:pic>
        <p:nvPicPr>
          <p:cNvPr id="41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8922" y="1654629"/>
            <a:ext cx="5660571" cy="536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Box 4"/>
          <p:cNvSpPr txBox="1">
            <a:spLocks noRot="1" noChangeAspect="1" noMove="1" noResize="1" noEditPoints="1" noAdjustHandles="1" noChangeArrowheads="1" noChangeShapeType="1" noTextEdit="1"/>
          </p:cNvSpPr>
          <p:nvPr/>
        </p:nvSpPr>
        <p:spPr>
          <a:xfrm>
            <a:off x="5867401" y="3200401"/>
            <a:ext cx="3321807" cy="646331"/>
          </a:xfrm>
          <a:prstGeom prst="rect">
            <a:avLst/>
          </a:prstGeom>
          <a:blipFill rotWithShape="1">
            <a:blip r:embed="rId4"/>
            <a:stretch>
              <a:fillRect l="-1654" t="-4717" r="-2941" b="-14151"/>
            </a:stretch>
          </a:blipFill>
        </p:spPr>
        <p:txBody>
          <a:bodyPr/>
          <a:lstStyle/>
          <a:p>
            <a:pPr>
              <a:defRPr/>
            </a:pPr>
            <a:r>
              <a:rPr lang="ar-IQ">
                <a:noFill/>
                <a:latin typeface="Arial" pitchFamily="34" charset="0"/>
              </a:rPr>
              <a:t> </a:t>
            </a:r>
          </a:p>
        </p:txBody>
      </p:sp>
    </p:spTree>
    <p:extLst>
      <p:ext uri="{BB962C8B-B14F-4D97-AF65-F5344CB8AC3E}">
        <p14:creationId xmlns:p14="http://schemas.microsoft.com/office/powerpoint/2010/main" val="964008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4850" y="800894"/>
            <a:ext cx="12127150" cy="944563"/>
          </a:xfrm>
        </p:spPr>
        <p:txBody>
          <a:bodyPr>
            <a:noAutofit/>
          </a:bodyPr>
          <a:lstStyle/>
          <a:p>
            <a:r>
              <a:rPr lang="en-US" altLang="en-US" b="1" dirty="0">
                <a:solidFill>
                  <a:srgbClr val="C00000"/>
                </a:solidFill>
              </a:rPr>
              <a:t>Buffers in </a:t>
            </a:r>
            <a:r>
              <a:rPr lang="en-GB" altLang="en-US" b="1" dirty="0">
                <a:solidFill>
                  <a:srgbClr val="C00000"/>
                </a:solidFill>
              </a:rPr>
              <a:t>P</a:t>
            </a:r>
            <a:r>
              <a:rPr lang="en-US" altLang="en-US" b="1" dirty="0" err="1">
                <a:solidFill>
                  <a:srgbClr val="C00000"/>
                </a:solidFill>
              </a:rPr>
              <a:t>harma</a:t>
            </a:r>
            <a:r>
              <a:rPr lang="en-US" altLang="en-US" b="1" dirty="0">
                <a:solidFill>
                  <a:srgbClr val="C00000"/>
                </a:solidFill>
              </a:rPr>
              <a:t>. &amp; Biological systems</a:t>
            </a:r>
            <a:endParaRPr lang="ar-IQ" altLang="en-US" b="1" dirty="0">
              <a:solidFill>
                <a:srgbClr val="C00000"/>
              </a:solidFill>
            </a:endParaRPr>
          </a:p>
        </p:txBody>
      </p:sp>
      <p:sp>
        <p:nvSpPr>
          <p:cNvPr id="3" name="Content Placeholder 2"/>
          <p:cNvSpPr>
            <a:spLocks noGrp="1"/>
          </p:cNvSpPr>
          <p:nvPr>
            <p:ph idx="1"/>
          </p:nvPr>
        </p:nvSpPr>
        <p:spPr>
          <a:xfrm>
            <a:off x="0" y="1745457"/>
            <a:ext cx="12334672" cy="4800600"/>
          </a:xfrm>
        </p:spPr>
        <p:txBody>
          <a:bodyPr>
            <a:noAutofit/>
          </a:bodyPr>
          <a:lstStyle/>
          <a:p>
            <a:pPr marL="0" indent="0">
              <a:buNone/>
              <a:defRPr/>
            </a:pPr>
            <a:r>
              <a:rPr lang="en-US" sz="3200" b="1" i="1" u="sng" dirty="0"/>
              <a:t>In vivo </a:t>
            </a:r>
            <a:r>
              <a:rPr lang="en-US" sz="3200" b="1" u="sng" dirty="0"/>
              <a:t>biologic buffer system</a:t>
            </a:r>
            <a:r>
              <a:rPr lang="en-US" sz="3200" b="1" dirty="0"/>
              <a:t>:</a:t>
            </a:r>
          </a:p>
          <a:p>
            <a:pPr>
              <a:defRPr/>
            </a:pPr>
            <a:r>
              <a:rPr lang="en-US" sz="3200" b="1" dirty="0"/>
              <a:t>Blood</a:t>
            </a:r>
            <a:r>
              <a:rPr lang="en-US" sz="3200" dirty="0"/>
              <a:t> maintained the pH at </a:t>
            </a:r>
            <a:r>
              <a:rPr lang="en-US" sz="3200" b="1" dirty="0">
                <a:solidFill>
                  <a:srgbClr val="C00000"/>
                </a:solidFill>
              </a:rPr>
              <a:t>7.4 </a:t>
            </a:r>
            <a:r>
              <a:rPr lang="en-US" sz="3200" dirty="0"/>
              <a:t>by so-called primary buffers in </a:t>
            </a:r>
            <a:r>
              <a:rPr lang="en-US" sz="3200" b="1" dirty="0"/>
              <a:t>the plasma </a:t>
            </a:r>
            <a:r>
              <a:rPr lang="en-US" sz="3200" dirty="0"/>
              <a:t>and the secondary buffers in </a:t>
            </a:r>
            <a:r>
              <a:rPr lang="en-US" sz="3200" b="1" dirty="0"/>
              <a:t>the erythrocytes</a:t>
            </a:r>
            <a:r>
              <a:rPr lang="en-US" sz="3200" dirty="0"/>
              <a:t>.</a:t>
            </a:r>
          </a:p>
          <a:p>
            <a:pPr>
              <a:defRPr/>
            </a:pPr>
            <a:r>
              <a:rPr lang="en-US" sz="3200" b="1" dirty="0">
                <a:solidFill>
                  <a:srgbClr val="C00000"/>
                </a:solidFill>
              </a:rPr>
              <a:t>Plasma </a:t>
            </a:r>
            <a:r>
              <a:rPr lang="en-US" sz="3200" dirty="0">
                <a:solidFill>
                  <a:srgbClr val="C00000"/>
                </a:solidFill>
              </a:rPr>
              <a:t>contains </a:t>
            </a:r>
            <a:r>
              <a:rPr lang="en-US" sz="3200" dirty="0"/>
              <a:t>(carbonic acid/bicarbonate, acid/alkali salts of phosphoric acid and plasma proteins).</a:t>
            </a:r>
          </a:p>
          <a:p>
            <a:pPr>
              <a:defRPr/>
            </a:pPr>
            <a:r>
              <a:rPr lang="en-US" sz="3200" b="1" dirty="0">
                <a:solidFill>
                  <a:srgbClr val="C00000"/>
                </a:solidFill>
              </a:rPr>
              <a:t>Erythrocytes</a:t>
            </a:r>
            <a:r>
              <a:rPr lang="en-US" sz="3200" dirty="0">
                <a:solidFill>
                  <a:srgbClr val="C00000"/>
                </a:solidFill>
              </a:rPr>
              <a:t> contain </a:t>
            </a:r>
            <a:r>
              <a:rPr lang="en-US" sz="3200" dirty="0"/>
              <a:t>two buffer systems (hemoglobin/oxy-hemoglobin and acid/alkali potassium salts of phosphoric acid).  </a:t>
            </a:r>
            <a:r>
              <a:rPr lang="en-US" sz="3200" dirty="0">
                <a:solidFill>
                  <a:srgbClr val="C00000"/>
                </a:solidFill>
              </a:rPr>
              <a:t>  </a:t>
            </a:r>
            <a:r>
              <a:rPr lang="en-US" sz="3200" dirty="0"/>
              <a:t> </a:t>
            </a:r>
            <a:endParaRPr lang="ar-SA" sz="3200" dirty="0"/>
          </a:p>
          <a:p>
            <a:pPr>
              <a:defRPr/>
            </a:pPr>
            <a:r>
              <a:rPr lang="en-US" altLang="en-US" sz="3200" b="1" dirty="0"/>
              <a:t>It is usually life threatening for the pH of the blood to go below 6.9 or above 7.8, as in diabetic coma (pH as low as 6.8). </a:t>
            </a:r>
            <a:endParaRPr lang="ar-IQ" altLang="en-US" sz="3200" b="1" dirty="0"/>
          </a:p>
        </p:txBody>
      </p:sp>
      <p:sp>
        <p:nvSpPr>
          <p:cNvPr id="5124" name="Slide Number Placeholder 3"/>
          <p:cNvSpPr>
            <a:spLocks noGrp="1"/>
          </p:cNvSpPr>
          <p:nvPr>
            <p:ph type="sldNum" sz="quarter" idx="12"/>
          </p:nvPr>
        </p:nvSpPr>
        <p:spPr>
          <a:xfrm>
            <a:off x="9448800" y="6363494"/>
            <a:ext cx="2743200" cy="365125"/>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8981CE-C548-8A4D-BD5C-ECB54990DA66}" type="slidenum">
              <a:rPr lang="en-US" altLang="en-US"/>
              <a:pPr eaLnBrk="1" hangingPunct="1"/>
              <a:t>19</a:t>
            </a:fld>
            <a:endParaRPr lang="en-US" altLang="en-US" dirty="0"/>
          </a:p>
        </p:txBody>
      </p:sp>
    </p:spTree>
    <p:extLst>
      <p:ext uri="{BB962C8B-B14F-4D97-AF65-F5344CB8AC3E}">
        <p14:creationId xmlns:p14="http://schemas.microsoft.com/office/powerpoint/2010/main" val="1480747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288" y="752953"/>
            <a:ext cx="10515600" cy="1325563"/>
          </a:xfrm>
        </p:spPr>
        <p:txBody>
          <a:bodyPr>
            <a:normAutofit/>
          </a:bodyPr>
          <a:lstStyle/>
          <a:p>
            <a:r>
              <a:rPr lang="en-US" sz="6000" b="1" dirty="0">
                <a:solidFill>
                  <a:schemeClr val="accent1"/>
                </a:solidFill>
              </a:rPr>
              <a:t>Outlines &amp; Objectives</a:t>
            </a:r>
          </a:p>
        </p:txBody>
      </p:sp>
      <p:sp>
        <p:nvSpPr>
          <p:cNvPr id="3" name="Content Placeholder 2"/>
          <p:cNvSpPr>
            <a:spLocks noGrp="1"/>
          </p:cNvSpPr>
          <p:nvPr>
            <p:ph idx="1"/>
          </p:nvPr>
        </p:nvSpPr>
        <p:spPr>
          <a:xfrm>
            <a:off x="838200" y="1975104"/>
            <a:ext cx="10515600" cy="3447501"/>
          </a:xfrm>
        </p:spPr>
        <p:txBody>
          <a:bodyPr>
            <a:noAutofit/>
          </a:bodyPr>
          <a:lstStyle/>
          <a:p>
            <a:pPr>
              <a:buFont typeface="Wingdings" charset="2"/>
              <a:buChar char="Ø"/>
            </a:pPr>
            <a:r>
              <a:rPr lang="en-US" sz="3600" dirty="0"/>
              <a:t>Introduction</a:t>
            </a:r>
          </a:p>
          <a:p>
            <a:pPr>
              <a:buFont typeface="Wingdings" charset="2"/>
              <a:buChar char="Ø"/>
            </a:pPr>
            <a:r>
              <a:rPr lang="en-US" sz="3600" dirty="0"/>
              <a:t>Buffer equation</a:t>
            </a:r>
          </a:p>
          <a:p>
            <a:pPr>
              <a:buFont typeface="Wingdings" charset="2"/>
              <a:buChar char="Ø"/>
            </a:pPr>
            <a:r>
              <a:rPr lang="en-US" sz="3600" dirty="0"/>
              <a:t>Drugs as buffer</a:t>
            </a:r>
          </a:p>
          <a:p>
            <a:pPr>
              <a:buFont typeface="Wingdings" charset="2"/>
              <a:buChar char="Ø"/>
            </a:pPr>
            <a:r>
              <a:rPr lang="en-US" sz="3600" dirty="0"/>
              <a:t>pH indicators</a:t>
            </a:r>
          </a:p>
          <a:p>
            <a:pPr>
              <a:buFont typeface="Wingdings" charset="2"/>
              <a:buChar char="Ø"/>
            </a:pPr>
            <a:r>
              <a:rPr lang="en-US" sz="3600" dirty="0">
                <a:sym typeface="Times New Roman" charset="0"/>
              </a:rPr>
              <a:t>Buffer capacity</a:t>
            </a:r>
          </a:p>
          <a:p>
            <a:pPr>
              <a:buFont typeface="Wingdings" charset="2"/>
              <a:buChar char="Ø"/>
            </a:pPr>
            <a:r>
              <a:rPr lang="en-US" sz="3600" dirty="0">
                <a:sym typeface="Times New Roman" charset="0"/>
              </a:rPr>
              <a:t>Buffer and biological system</a:t>
            </a:r>
          </a:p>
          <a:p>
            <a:pPr>
              <a:buFont typeface="Wingdings" charset="2"/>
              <a:buChar char="Ø"/>
            </a:pPr>
            <a:r>
              <a:rPr lang="en-US" sz="3600" dirty="0">
                <a:sym typeface="Times New Roman" charset="0"/>
              </a:rPr>
              <a:t>Isotonic solution and methods of adjusting tonicity</a:t>
            </a:r>
            <a:endParaRPr lang="en-US" sz="3600" dirty="0"/>
          </a:p>
          <a:p>
            <a:pPr>
              <a:buFont typeface="Wingdings" charset="2"/>
              <a:buChar char="Ø"/>
            </a:pPr>
            <a:endParaRPr lang="en-US" sz="4400" dirty="0"/>
          </a:p>
        </p:txBody>
      </p:sp>
      <p:sp>
        <p:nvSpPr>
          <p:cNvPr id="4" name="Slide Number Placeholder 3"/>
          <p:cNvSpPr>
            <a:spLocks noGrp="1"/>
          </p:cNvSpPr>
          <p:nvPr>
            <p:ph type="sldNum" sz="quarter" idx="12"/>
          </p:nvPr>
        </p:nvSpPr>
        <p:spPr/>
        <p:txBody>
          <a:bodyPr/>
          <a:lstStyle/>
          <a:p>
            <a:fld id="{FC19C6B9-E536-C746-834E-08EFB1D312F9}" type="slidenum">
              <a:rPr lang="en-US" smtClean="0"/>
              <a:t>2</a:t>
            </a:fld>
            <a:endParaRPr lang="en-US"/>
          </a:p>
        </p:txBody>
      </p:sp>
    </p:spTree>
    <p:extLst>
      <p:ext uri="{BB962C8B-B14F-4D97-AF65-F5344CB8AC3E}">
        <p14:creationId xmlns:p14="http://schemas.microsoft.com/office/powerpoint/2010/main" val="872066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3"/>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1BCBF37-B295-5349-8038-CD3A6A915B91}" type="slidenum">
              <a:rPr lang="en-US" altLang="en-US"/>
              <a:pPr eaLnBrk="1" hangingPunct="1"/>
              <a:t>20</a:t>
            </a:fld>
            <a:endParaRPr lang="en-US" altLang="en-US"/>
          </a:p>
        </p:txBody>
      </p:sp>
      <p:sp>
        <p:nvSpPr>
          <p:cNvPr id="6" name="TextBox 5"/>
          <p:cNvSpPr txBox="1"/>
          <p:nvPr/>
        </p:nvSpPr>
        <p:spPr>
          <a:xfrm>
            <a:off x="220494" y="3484442"/>
            <a:ext cx="11971506" cy="3046988"/>
          </a:xfrm>
          <a:prstGeom prst="rect">
            <a:avLst/>
          </a:prstGeom>
          <a:noFill/>
        </p:spPr>
        <p:txBody>
          <a:bodyPr wrap="square" rtlCol="1">
            <a:spAutoFit/>
          </a:bodyPr>
          <a:lstStyle/>
          <a:p>
            <a:pPr marL="285750" indent="-285750">
              <a:buFont typeface="Wingdings" pitchFamily="2" charset="2"/>
              <a:buChar char="ü"/>
              <a:defRPr/>
            </a:pPr>
            <a:r>
              <a:rPr lang="en-US" sz="3200" b="1" dirty="0">
                <a:latin typeface="Arial" pitchFamily="34" charset="0"/>
              </a:rPr>
              <a:t> For urine</a:t>
            </a:r>
            <a:r>
              <a:rPr lang="en-US" sz="3200" dirty="0">
                <a:latin typeface="Arial" pitchFamily="34" charset="0"/>
              </a:rPr>
              <a:t>, the 24-hr. urine collection of a normal adult have the pH averaging about 6 units, or it may be as low as 4.5 or as high as 7.8.</a:t>
            </a:r>
          </a:p>
          <a:p>
            <a:pPr>
              <a:defRPr/>
            </a:pPr>
            <a:r>
              <a:rPr lang="en-US" sz="3200" dirty="0">
                <a:latin typeface="Arial" pitchFamily="34" charset="0"/>
              </a:rPr>
              <a:t>- </a:t>
            </a:r>
            <a:r>
              <a:rPr lang="en-US" sz="3200" dirty="0">
                <a:solidFill>
                  <a:srgbClr val="FF0000"/>
                </a:solidFill>
                <a:latin typeface="Arial" pitchFamily="34" charset="0"/>
              </a:rPr>
              <a:t>When the pH of urine is below normal value, hydrogen ions are excreted by kidney. Conversely when the pH is about 7.4, hydrogen ions are retained by the kidney action.  </a:t>
            </a:r>
            <a:endParaRPr lang="ar-IQ" sz="3200" dirty="0">
              <a:solidFill>
                <a:srgbClr val="FF0000"/>
              </a:solidFill>
              <a:latin typeface="Arial" pitchFamily="34" charset="0"/>
            </a:endParaRPr>
          </a:p>
        </p:txBody>
      </p:sp>
      <p:pic>
        <p:nvPicPr>
          <p:cNvPr id="2" name="Picture 1"/>
          <p:cNvPicPr>
            <a:picLocks noChangeAspect="1"/>
          </p:cNvPicPr>
          <p:nvPr/>
        </p:nvPicPr>
        <p:blipFill>
          <a:blip r:embed="rId2"/>
          <a:stretch>
            <a:fillRect/>
          </a:stretch>
        </p:blipFill>
        <p:spPr>
          <a:xfrm>
            <a:off x="195945" y="821876"/>
            <a:ext cx="11560629" cy="2514600"/>
          </a:xfrm>
          <a:prstGeom prst="rect">
            <a:avLst/>
          </a:prstGeom>
        </p:spPr>
      </p:pic>
    </p:spTree>
    <p:extLst>
      <p:ext uri="{BB962C8B-B14F-4D97-AF65-F5344CB8AC3E}">
        <p14:creationId xmlns:p14="http://schemas.microsoft.com/office/powerpoint/2010/main" val="1885218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743" y="758824"/>
            <a:ext cx="11876313" cy="2743200"/>
          </a:xfrm>
        </p:spPr>
        <p:txBody>
          <a:bodyPr>
            <a:noAutofit/>
          </a:bodyPr>
          <a:lstStyle/>
          <a:p>
            <a:pPr marL="0" indent="0">
              <a:buNone/>
              <a:defRPr/>
            </a:pPr>
            <a:r>
              <a:rPr lang="en-US" sz="6000" b="1" u="sng" dirty="0">
                <a:solidFill>
                  <a:srgbClr val="FF0000"/>
                </a:solidFill>
              </a:rPr>
              <a:t>Pharmaceutical buffers:</a:t>
            </a:r>
          </a:p>
          <a:p>
            <a:pPr marL="0" indent="0">
              <a:buNone/>
              <a:defRPr/>
            </a:pPr>
            <a:r>
              <a:rPr lang="en-US" sz="4800" dirty="0"/>
              <a:t>Are used for:</a:t>
            </a:r>
          </a:p>
          <a:p>
            <a:pPr marL="914400" indent="-914400">
              <a:buFont typeface="+mj-lt"/>
              <a:buAutoNum type="arabicPeriod"/>
              <a:defRPr/>
            </a:pPr>
            <a:r>
              <a:rPr lang="en-US" sz="4800" dirty="0"/>
              <a:t>Formulation of ophthalmic solutions</a:t>
            </a:r>
          </a:p>
          <a:p>
            <a:pPr marL="914400" indent="-914400">
              <a:buFont typeface="+mj-lt"/>
              <a:buAutoNum type="arabicPeriod"/>
              <a:defRPr/>
            </a:pPr>
            <a:r>
              <a:rPr lang="en-US" sz="4800" dirty="0"/>
              <a:t>Colorimetric determination of pH</a:t>
            </a:r>
          </a:p>
          <a:p>
            <a:pPr marL="914400" indent="-914400">
              <a:buFont typeface="+mj-lt"/>
              <a:buAutoNum type="arabicPeriod"/>
              <a:defRPr/>
            </a:pPr>
            <a:r>
              <a:rPr lang="en-US" sz="4800" dirty="0"/>
              <a:t>Research studies in which pH must be held constant </a:t>
            </a:r>
            <a:endParaRPr lang="ar-IQ" sz="4800" dirty="0"/>
          </a:p>
        </p:txBody>
      </p:sp>
      <p:sp>
        <p:nvSpPr>
          <p:cNvPr id="7171" name="Slide Number Placeholder 3"/>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0ADD9D-18A8-F645-9EBC-12AA8BDE5FD9}" type="slidenum">
              <a:rPr lang="en-US" altLang="en-US"/>
              <a:pPr eaLnBrk="1" hangingPunct="1"/>
              <a:t>21</a:t>
            </a:fld>
            <a:endParaRPr lang="en-US" altLang="en-US"/>
          </a:p>
        </p:txBody>
      </p:sp>
    </p:spTree>
    <p:extLst>
      <p:ext uri="{BB962C8B-B14F-4D97-AF65-F5344CB8AC3E}">
        <p14:creationId xmlns:p14="http://schemas.microsoft.com/office/powerpoint/2010/main" val="893601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19C6B9-E536-C746-834E-08EFB1D312F9}" type="slidenum">
              <a:rPr lang="en-US" smtClean="0"/>
              <a:t>22</a:t>
            </a:fld>
            <a:endParaRPr lang="en-US"/>
          </a:p>
        </p:txBody>
      </p:sp>
      <p:sp>
        <p:nvSpPr>
          <p:cNvPr id="5" name="Content Placeholder 4"/>
          <p:cNvSpPr txBox="1">
            <a:spLocks noGrp="1"/>
          </p:cNvSpPr>
          <p:nvPr>
            <p:ph idx="1"/>
          </p:nvPr>
        </p:nvSpPr>
        <p:spPr>
          <a:xfrm>
            <a:off x="0" y="991339"/>
            <a:ext cx="12192000" cy="5722592"/>
          </a:xfrm>
          <a:prstGeom prst="rect">
            <a:avLst/>
          </a:prstGeom>
          <a:noFill/>
        </p:spPr>
        <p:txBody>
          <a:bodyPr wrap="square" rtlCol="1">
            <a:spAutoFit/>
          </a:bodyPr>
          <a:lstStyle/>
          <a:p>
            <a:pPr>
              <a:defRPr/>
            </a:pPr>
            <a:r>
              <a:rPr lang="en-US" sz="3600" dirty="0">
                <a:latin typeface="Arial" pitchFamily="34" charset="0"/>
              </a:rPr>
              <a:t>There are different types with different pH ranges containing mixtures of solutions (found in pharmacopeia) with or without </a:t>
            </a:r>
            <a:r>
              <a:rPr lang="en-US" sz="3600" dirty="0" err="1">
                <a:latin typeface="Arial" pitchFamily="34" charset="0"/>
              </a:rPr>
              <a:t>isotonicity</a:t>
            </a:r>
            <a:r>
              <a:rPr lang="en-US" sz="3600" dirty="0">
                <a:latin typeface="Arial" pitchFamily="34" charset="0"/>
              </a:rPr>
              <a:t> enhancer (like </a:t>
            </a:r>
            <a:r>
              <a:rPr lang="en-US" sz="3600" dirty="0" err="1">
                <a:latin typeface="Arial" pitchFamily="34" charset="0"/>
              </a:rPr>
              <a:t>NaCl</a:t>
            </a:r>
            <a:r>
              <a:rPr lang="en-US" sz="3600" dirty="0">
                <a:latin typeface="Arial" pitchFamily="34" charset="0"/>
              </a:rPr>
              <a:t>).</a:t>
            </a:r>
          </a:p>
          <a:p>
            <a:pPr marL="971550" lvl="1" indent="-514350">
              <a:buFont typeface="+mj-lt"/>
              <a:buAutoNum type="arabicPeriod"/>
              <a:defRPr/>
            </a:pPr>
            <a:r>
              <a:rPr lang="en-US" sz="4000" dirty="0">
                <a:latin typeface="Arial" pitchFamily="34" charset="0"/>
              </a:rPr>
              <a:t>Mixtures of boric acid and monohydrated sodium bicarbonate at various proportions with pH range 5-9.</a:t>
            </a:r>
          </a:p>
          <a:p>
            <a:pPr marL="971550" lvl="1" indent="-514350">
              <a:buFont typeface="+mj-lt"/>
              <a:buAutoNum type="arabicPeriod"/>
              <a:defRPr/>
            </a:pPr>
            <a:r>
              <a:rPr lang="en-US" sz="4000" dirty="0">
                <a:latin typeface="Arial" pitchFamily="34" charset="0"/>
              </a:rPr>
              <a:t>Mixtures of the salts of sodium phosphate, pH range 6-8.</a:t>
            </a:r>
          </a:p>
          <a:p>
            <a:pPr marL="971550" lvl="1" indent="-514350">
              <a:buFont typeface="+mj-lt"/>
              <a:buAutoNum type="arabicPeriod"/>
              <a:defRPr/>
            </a:pPr>
            <a:r>
              <a:rPr lang="en-US" sz="4000" dirty="0">
                <a:latin typeface="Arial" pitchFamily="34" charset="0"/>
              </a:rPr>
              <a:t>Boric acid and sodium borate, range 7-9.</a:t>
            </a:r>
          </a:p>
          <a:p>
            <a:pPr marL="971550" lvl="1" indent="-514350">
              <a:buFont typeface="+mj-lt"/>
              <a:buAutoNum type="arabicPeriod"/>
              <a:defRPr/>
            </a:pPr>
            <a:r>
              <a:rPr lang="en-US" sz="4000" dirty="0" err="1">
                <a:latin typeface="Arial" pitchFamily="34" charset="0"/>
              </a:rPr>
              <a:t>NaOH</a:t>
            </a:r>
            <a:r>
              <a:rPr lang="en-US" sz="4000" dirty="0">
                <a:latin typeface="Arial" pitchFamily="34" charset="0"/>
              </a:rPr>
              <a:t> and KH</a:t>
            </a:r>
            <a:r>
              <a:rPr lang="en-US" sz="4000" baseline="-25000" dirty="0">
                <a:latin typeface="Arial" pitchFamily="34" charset="0"/>
              </a:rPr>
              <a:t>2</a:t>
            </a:r>
            <a:r>
              <a:rPr lang="en-US" sz="4000" dirty="0">
                <a:latin typeface="Arial" pitchFamily="34" charset="0"/>
              </a:rPr>
              <a:t>PO</a:t>
            </a:r>
            <a:r>
              <a:rPr lang="en-US" sz="4000" baseline="-25000" dirty="0">
                <a:latin typeface="Arial" pitchFamily="34" charset="0"/>
              </a:rPr>
              <a:t>4</a:t>
            </a:r>
            <a:r>
              <a:rPr lang="en-US" sz="4000" dirty="0">
                <a:latin typeface="Arial" pitchFamily="34" charset="0"/>
              </a:rPr>
              <a:t> , range 5.8-8</a:t>
            </a:r>
          </a:p>
        </p:txBody>
      </p:sp>
    </p:spTree>
    <p:extLst>
      <p:ext uri="{BB962C8B-B14F-4D97-AF65-F5344CB8AC3E}">
        <p14:creationId xmlns:p14="http://schemas.microsoft.com/office/powerpoint/2010/main" val="1004670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1052512"/>
            <a:ext cx="12192000" cy="685800"/>
          </a:xfrm>
        </p:spPr>
        <p:txBody>
          <a:bodyPr>
            <a:noAutofit/>
          </a:bodyPr>
          <a:lstStyle/>
          <a:p>
            <a:pPr algn="l"/>
            <a:r>
              <a:rPr lang="en-US" altLang="en-US" b="1" u="sng"/>
              <a:t>Influence of buffer capacity and pH on tissue irritation:</a:t>
            </a:r>
            <a:endParaRPr lang="ar-IQ" altLang="en-US" b="1" u="sng" dirty="0"/>
          </a:p>
        </p:txBody>
      </p:sp>
      <p:sp>
        <p:nvSpPr>
          <p:cNvPr id="8195" name="Content Placeholder 2"/>
          <p:cNvSpPr>
            <a:spLocks noGrp="1"/>
          </p:cNvSpPr>
          <p:nvPr>
            <p:ph idx="1"/>
          </p:nvPr>
        </p:nvSpPr>
        <p:spPr>
          <a:xfrm>
            <a:off x="239487" y="2188031"/>
            <a:ext cx="11908971" cy="4983163"/>
          </a:xfrm>
        </p:spPr>
        <p:txBody>
          <a:bodyPr>
            <a:normAutofit/>
          </a:bodyPr>
          <a:lstStyle/>
          <a:p>
            <a:r>
              <a:rPr lang="en-GB" sz="3600" dirty="0"/>
              <a:t>Tissue irritation, due to large pH differences between the solution being administered and the physiologic environment in which it is used, will be </a:t>
            </a:r>
            <a:r>
              <a:rPr lang="en-GB" sz="3600" b="1" dirty="0">
                <a:solidFill>
                  <a:srgbClr val="FF0000"/>
                </a:solidFill>
              </a:rPr>
              <a:t>minimal</a:t>
            </a:r>
            <a:r>
              <a:rPr lang="en-GB" sz="3600" dirty="0"/>
              <a:t>:</a:t>
            </a:r>
          </a:p>
          <a:p>
            <a:pPr marL="514350" indent="-514350">
              <a:buAutoNum type="alphaLcParenBoth"/>
            </a:pPr>
            <a:r>
              <a:rPr lang="en-GB" sz="3600" dirty="0"/>
              <a:t>the </a:t>
            </a:r>
            <a:r>
              <a:rPr lang="en-GB" sz="3600" b="1" dirty="0">
                <a:solidFill>
                  <a:srgbClr val="FF0000"/>
                </a:solidFill>
              </a:rPr>
              <a:t>lower</a:t>
            </a:r>
            <a:r>
              <a:rPr lang="en-GB" sz="3600" dirty="0"/>
              <a:t> the buffer capacity of the solution, </a:t>
            </a:r>
          </a:p>
          <a:p>
            <a:pPr marL="514350" indent="-514350">
              <a:buAutoNum type="alphaLcParenBoth"/>
            </a:pPr>
            <a:r>
              <a:rPr lang="en-GB" sz="3600" dirty="0"/>
              <a:t>the </a:t>
            </a:r>
            <a:r>
              <a:rPr lang="en-GB" sz="3600" b="1" dirty="0">
                <a:solidFill>
                  <a:srgbClr val="FF0000"/>
                </a:solidFill>
              </a:rPr>
              <a:t>smaller</a:t>
            </a:r>
            <a:r>
              <a:rPr lang="en-GB" sz="3600" dirty="0"/>
              <a:t> the volume used, for a given concentration, and </a:t>
            </a:r>
          </a:p>
          <a:p>
            <a:pPr marL="514350" indent="-514350">
              <a:buAutoNum type="alphaLcParenBoth"/>
            </a:pPr>
            <a:r>
              <a:rPr lang="en-GB" sz="3600" dirty="0"/>
              <a:t>the </a:t>
            </a:r>
            <a:r>
              <a:rPr lang="en-GB" sz="3600" b="1" dirty="0">
                <a:solidFill>
                  <a:srgbClr val="FF0000"/>
                </a:solidFill>
              </a:rPr>
              <a:t>larger</a:t>
            </a:r>
            <a:r>
              <a:rPr lang="en-GB" sz="3600" dirty="0"/>
              <a:t> the volume and buffer capacity of the physiologic fluid. </a:t>
            </a:r>
            <a:endParaRPr lang="en-GB" sz="4000" dirty="0"/>
          </a:p>
          <a:p>
            <a:endParaRPr lang="ar-IQ" altLang="en-US" sz="4000" dirty="0"/>
          </a:p>
        </p:txBody>
      </p:sp>
      <p:sp>
        <p:nvSpPr>
          <p:cNvPr id="8196" name="Slide Number Placeholder 3"/>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18B22A7-826D-AF46-B8C0-C9258957033F}" type="slidenum">
              <a:rPr lang="en-US" altLang="en-US"/>
              <a:pPr eaLnBrk="1" hangingPunct="1"/>
              <a:t>23</a:t>
            </a:fld>
            <a:endParaRPr lang="en-US" altLang="en-US"/>
          </a:p>
        </p:txBody>
      </p:sp>
    </p:spTree>
    <p:extLst>
      <p:ext uri="{BB962C8B-B14F-4D97-AF65-F5344CB8AC3E}">
        <p14:creationId xmlns:p14="http://schemas.microsoft.com/office/powerpoint/2010/main" val="1409989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3542" y="686752"/>
            <a:ext cx="12192000" cy="685800"/>
          </a:xfrm>
        </p:spPr>
        <p:txBody>
          <a:bodyPr>
            <a:noAutofit/>
          </a:bodyPr>
          <a:lstStyle/>
          <a:p>
            <a:pPr algn="l"/>
            <a:r>
              <a:rPr lang="en-US" altLang="en-US" b="1" u="sng" dirty="0"/>
              <a:t>Buffer capacity and tissue irritation:</a:t>
            </a:r>
            <a:endParaRPr lang="ar-IQ" altLang="en-US" b="1" u="sng" dirty="0"/>
          </a:p>
        </p:txBody>
      </p:sp>
      <p:sp>
        <p:nvSpPr>
          <p:cNvPr id="8195" name="Content Placeholder 2"/>
          <p:cNvSpPr>
            <a:spLocks noGrp="1"/>
          </p:cNvSpPr>
          <p:nvPr>
            <p:ph idx="1"/>
          </p:nvPr>
        </p:nvSpPr>
        <p:spPr>
          <a:xfrm>
            <a:off x="-43542" y="1555749"/>
            <a:ext cx="11908971" cy="5302251"/>
          </a:xfrm>
        </p:spPr>
        <p:txBody>
          <a:bodyPr>
            <a:normAutofit fontScale="92500" lnSpcReduction="10000"/>
          </a:bodyPr>
          <a:lstStyle/>
          <a:p>
            <a:r>
              <a:rPr lang="en-US" altLang="en-US" sz="3200" dirty="0"/>
              <a:t>Eye irritation my be resulted from the presence of free  form of a drug at the physiologic pH, it is more often due to  the </a:t>
            </a:r>
            <a:r>
              <a:rPr lang="en-US" altLang="en-US" sz="3200" b="1" dirty="0">
                <a:solidFill>
                  <a:srgbClr val="FF0000"/>
                </a:solidFill>
              </a:rPr>
              <a:t>acidity</a:t>
            </a:r>
            <a:r>
              <a:rPr lang="en-US" altLang="en-US" sz="3200" dirty="0"/>
              <a:t> of the eye solution.</a:t>
            </a:r>
          </a:p>
          <a:p>
            <a:r>
              <a:rPr lang="en-US" altLang="en-US" sz="3200" dirty="0"/>
              <a:t>Phosphate buffer can cause more irritation than boric acid buffer due to </a:t>
            </a:r>
            <a:r>
              <a:rPr lang="en-US" altLang="en-US" sz="3200" b="1" dirty="0">
                <a:solidFill>
                  <a:srgbClr val="FF0000"/>
                </a:solidFill>
              </a:rPr>
              <a:t>higher buffer capacity </a:t>
            </a:r>
            <a:r>
              <a:rPr lang="en-US" altLang="en-US" sz="3200" dirty="0"/>
              <a:t>of Ph buffer.</a:t>
            </a:r>
          </a:p>
          <a:p>
            <a:r>
              <a:rPr lang="en-US" altLang="en-US" sz="3200" dirty="0"/>
              <a:t>Parenteral solution are usually not buffered or they are buffered to a low capacity so that, the buffer of the blood may </a:t>
            </a:r>
            <a:r>
              <a:rPr lang="en-US" altLang="en-US" sz="3200" b="1" dirty="0">
                <a:solidFill>
                  <a:srgbClr val="FF0000"/>
                </a:solidFill>
              </a:rPr>
              <a:t>readily</a:t>
            </a:r>
            <a:r>
              <a:rPr lang="en-US" altLang="en-US" sz="3200" dirty="0"/>
              <a:t> bring them within the physiologic pH range.</a:t>
            </a:r>
          </a:p>
          <a:p>
            <a:r>
              <a:rPr lang="en-US" altLang="en-US" sz="3200" dirty="0"/>
              <a:t>For oral administration, like aspirin is absorbed more rapidly in system buffered at </a:t>
            </a:r>
            <a:r>
              <a:rPr lang="en-US" altLang="en-US" sz="3200" b="1" dirty="0">
                <a:solidFill>
                  <a:srgbClr val="FF0000"/>
                </a:solidFill>
              </a:rPr>
              <a:t>low buffer capacity </a:t>
            </a:r>
            <a:r>
              <a:rPr lang="en-US" altLang="en-US" sz="3200" dirty="0"/>
              <a:t>than in system containing no buffer or in highly buffered preparations. Gastric irritation is also affected by buffer capacity. </a:t>
            </a:r>
            <a:endParaRPr lang="ar-IQ" altLang="en-US" sz="3200" dirty="0"/>
          </a:p>
        </p:txBody>
      </p:sp>
      <p:sp>
        <p:nvSpPr>
          <p:cNvPr id="8196" name="Slide Number Placeholder 3"/>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18B22A7-826D-AF46-B8C0-C9258957033F}" type="slidenum">
              <a:rPr lang="en-US" altLang="en-US"/>
              <a:pPr eaLnBrk="1" hangingPunct="1"/>
              <a:t>24</a:t>
            </a:fld>
            <a:endParaRPr lang="en-US" altLang="en-US"/>
          </a:p>
        </p:txBody>
      </p:sp>
    </p:spTree>
    <p:extLst>
      <p:ext uri="{BB962C8B-B14F-4D97-AF65-F5344CB8AC3E}">
        <p14:creationId xmlns:p14="http://schemas.microsoft.com/office/powerpoint/2010/main" val="3139060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0" y="823912"/>
            <a:ext cx="12192000" cy="1143000"/>
          </a:xfrm>
        </p:spPr>
        <p:txBody>
          <a:bodyPr>
            <a:noAutofit/>
          </a:bodyPr>
          <a:lstStyle/>
          <a:p>
            <a:pPr algn="l"/>
            <a:r>
              <a:rPr lang="en-US" altLang="en-US" b="1" u="sng" dirty="0"/>
              <a:t>Stability versus optimum therapeutic response:</a:t>
            </a:r>
            <a:endParaRPr lang="ar-IQ" altLang="en-US" b="1" u="sng" dirty="0"/>
          </a:p>
        </p:txBody>
      </p:sp>
      <p:sp>
        <p:nvSpPr>
          <p:cNvPr id="9219" name="Content Placeholder 2"/>
          <p:cNvSpPr>
            <a:spLocks noGrp="1"/>
          </p:cNvSpPr>
          <p:nvPr>
            <p:ph idx="1"/>
          </p:nvPr>
        </p:nvSpPr>
        <p:spPr>
          <a:xfrm>
            <a:off x="0" y="2242459"/>
            <a:ext cx="12192000" cy="4754563"/>
          </a:xfrm>
        </p:spPr>
        <p:txBody>
          <a:bodyPr>
            <a:noAutofit/>
          </a:bodyPr>
          <a:lstStyle/>
          <a:p>
            <a:r>
              <a:rPr lang="en-US" altLang="en-US" sz="3100" dirty="0"/>
              <a:t>Undissociated form of weakly acidic or basic drugs often has a higher therapeutic activity than the dissociated salt form (less lipophilic).</a:t>
            </a:r>
          </a:p>
          <a:p>
            <a:r>
              <a:rPr lang="en-US" altLang="en-US" sz="3100" dirty="0"/>
              <a:t>For ophthalmic drugs (weakly basic alkaloid, pilocarpine, </a:t>
            </a:r>
            <a:r>
              <a:rPr lang="en-US" altLang="en-US" sz="3100" dirty="0" err="1"/>
              <a:t>pk</a:t>
            </a:r>
            <a:r>
              <a:rPr lang="en-US" altLang="en-US" sz="3100" baseline="-25000" dirty="0" err="1"/>
              <a:t>b</a:t>
            </a:r>
            <a:r>
              <a:rPr lang="en-US" altLang="en-US" sz="3100" dirty="0"/>
              <a:t>= 7.15), therapeutic response is increased as the pH of solution and hence the concentration of the undissociated base were increased.</a:t>
            </a:r>
          </a:p>
          <a:p>
            <a:pPr>
              <a:buFont typeface="Wingdings" charset="2"/>
              <a:buChar char="ü"/>
            </a:pPr>
            <a:r>
              <a:rPr lang="en-US" altLang="en-US" sz="3100" dirty="0"/>
              <a:t> At low pH about 4, ionic form predominates, so low penetration or slow.</a:t>
            </a:r>
          </a:p>
          <a:p>
            <a:pPr>
              <a:buFont typeface="Wingdings" charset="2"/>
              <a:buChar char="ü"/>
            </a:pPr>
            <a:r>
              <a:rPr lang="en-US" altLang="en-US" sz="3100" dirty="0"/>
              <a:t>Tears with pH about 7.4, the drug found mainly in free base form. </a:t>
            </a:r>
            <a:endParaRPr lang="ar-IQ" altLang="en-US" sz="3100" dirty="0"/>
          </a:p>
        </p:txBody>
      </p:sp>
      <p:sp>
        <p:nvSpPr>
          <p:cNvPr id="9220" name="Slide Number Placeholder 3"/>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C6399D3-5E9E-F94A-A015-25FD961029E7}" type="slidenum">
              <a:rPr lang="en-US" altLang="en-US"/>
              <a:pPr eaLnBrk="1" hangingPunct="1"/>
              <a:t>25</a:t>
            </a:fld>
            <a:endParaRPr lang="en-US" altLang="en-US"/>
          </a:p>
        </p:txBody>
      </p:sp>
    </p:spTree>
    <p:extLst>
      <p:ext uri="{BB962C8B-B14F-4D97-AF65-F5344CB8AC3E}">
        <p14:creationId xmlns:p14="http://schemas.microsoft.com/office/powerpoint/2010/main" val="215902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lide Number Placeholder 3"/>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C3C69AC-E7CC-1E4F-A5A3-FD92CF20BE59}" type="slidenum">
              <a:rPr lang="en-US" altLang="en-US"/>
              <a:pPr eaLnBrk="1" hangingPunct="1"/>
              <a:t>26</a:t>
            </a:fld>
            <a:endParaRPr lang="en-US" altLang="en-US"/>
          </a:p>
        </p:txBody>
      </p:sp>
      <p:pic>
        <p:nvPicPr>
          <p:cNvPr id="102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931588"/>
            <a:ext cx="87630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2056082"/>
            <a:ext cx="8686800"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46" name="TextBox 4"/>
          <p:cNvSpPr txBox="1">
            <a:spLocks noChangeArrowheads="1"/>
          </p:cNvSpPr>
          <p:nvPr/>
        </p:nvSpPr>
        <p:spPr bwMode="auto">
          <a:xfrm>
            <a:off x="0" y="5657671"/>
            <a:ext cx="1219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altLang="en-US" sz="2400" b="1" dirty="0"/>
              <a:t>The solutions of drugs can be buffered al a low buffer capacity and at pH that is a compromise between that of optimum stability and the pH for maximum therapeutic action.</a:t>
            </a:r>
            <a:endParaRPr lang="ar-IQ" altLang="en-US" sz="2400" b="1" dirty="0"/>
          </a:p>
        </p:txBody>
      </p:sp>
    </p:spTree>
    <p:extLst>
      <p:ext uri="{BB962C8B-B14F-4D97-AF65-F5344CB8AC3E}">
        <p14:creationId xmlns:p14="http://schemas.microsoft.com/office/powerpoint/2010/main" val="1566647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CAB03-BC9E-8446-B0EE-43376610C1F8}"/>
              </a:ext>
            </a:extLst>
          </p:cNvPr>
          <p:cNvSpPr>
            <a:spLocks noGrp="1"/>
          </p:cNvSpPr>
          <p:nvPr>
            <p:ph type="title"/>
          </p:nvPr>
        </p:nvSpPr>
        <p:spPr>
          <a:xfrm>
            <a:off x="187960" y="409467"/>
            <a:ext cx="10515600" cy="1325563"/>
          </a:xfrm>
        </p:spPr>
        <p:txBody>
          <a:bodyPr/>
          <a:lstStyle/>
          <a:p>
            <a:r>
              <a:rPr lang="en-US" b="1" dirty="0">
                <a:solidFill>
                  <a:schemeClr val="accent1">
                    <a:lumMod val="75000"/>
                  </a:schemeClr>
                </a:solidFill>
              </a:rPr>
              <a:t>pH &amp; Solubility</a:t>
            </a:r>
          </a:p>
        </p:txBody>
      </p:sp>
      <p:sp>
        <p:nvSpPr>
          <p:cNvPr id="3" name="Content Placeholder 2">
            <a:extLst>
              <a:ext uri="{FF2B5EF4-FFF2-40B4-BE49-F238E27FC236}">
                <a16:creationId xmlns:a16="http://schemas.microsoft.com/office/drawing/2014/main" id="{EBAC4988-7C0B-5443-A6C8-6B11A1EFF8F7}"/>
              </a:ext>
            </a:extLst>
          </p:cNvPr>
          <p:cNvSpPr>
            <a:spLocks noGrp="1"/>
          </p:cNvSpPr>
          <p:nvPr>
            <p:ph idx="1"/>
          </p:nvPr>
        </p:nvSpPr>
        <p:spPr>
          <a:xfrm>
            <a:off x="0" y="1509755"/>
            <a:ext cx="12192000" cy="5348245"/>
          </a:xfrm>
        </p:spPr>
        <p:txBody>
          <a:bodyPr>
            <a:normAutofit lnSpcReduction="10000"/>
          </a:bodyPr>
          <a:lstStyle/>
          <a:p>
            <a:pPr marL="0" indent="0">
              <a:buNone/>
            </a:pPr>
            <a:r>
              <a:rPr lang="en-GB" sz="3200" dirty="0"/>
              <a:t>The influence of buffering on the solubility of an alkaloidal base:</a:t>
            </a:r>
          </a:p>
          <a:p>
            <a:r>
              <a:rPr lang="en-GB" sz="3200" dirty="0"/>
              <a:t>At a low pH, a base is predominantly in the ionic form, which is usually very soluble in aqueous media. </a:t>
            </a:r>
          </a:p>
          <a:p>
            <a:r>
              <a:rPr lang="en-GB" sz="3200" dirty="0"/>
              <a:t>As the pH is raised, more undissociated base is formed. </a:t>
            </a:r>
          </a:p>
          <a:p>
            <a:r>
              <a:rPr lang="en-GB" sz="3200" dirty="0"/>
              <a:t>When the amount of base exceeds the limited water solubility of this form, free base precipitates from </a:t>
            </a:r>
            <a:r>
              <a:rPr lang="en-GB" sz="3200" dirty="0" err="1"/>
              <a:t>solutthe</a:t>
            </a:r>
            <a:r>
              <a:rPr lang="en-GB" sz="3200" dirty="0"/>
              <a:t> ion. </a:t>
            </a:r>
          </a:p>
          <a:p>
            <a:r>
              <a:rPr lang="en-GB" sz="3200" dirty="0"/>
              <a:t>Therefore, the solution should be buffered at a sufficiently low pH so that the concentration of alkaloidal base in equilibrium with its salt is calculated to be </a:t>
            </a:r>
            <a:r>
              <a:rPr lang="en-GB" sz="3200" b="1" dirty="0">
                <a:solidFill>
                  <a:srgbClr val="FF0000"/>
                </a:solidFill>
              </a:rPr>
              <a:t>less </a:t>
            </a:r>
            <a:r>
              <a:rPr lang="en-GB" sz="3200" dirty="0"/>
              <a:t>than the solubility of the free base at the storage temperature. </a:t>
            </a:r>
          </a:p>
          <a:p>
            <a:r>
              <a:rPr lang="en-GB" sz="3200" dirty="0">
                <a:highlight>
                  <a:srgbClr val="FFFF00"/>
                </a:highlight>
              </a:rPr>
              <a:t>Stabilization against precipitation can thus be maintained. </a:t>
            </a:r>
          </a:p>
          <a:p>
            <a:pPr marL="0" indent="0">
              <a:buNone/>
            </a:pPr>
            <a:endParaRPr lang="en-GB" sz="3200" dirty="0"/>
          </a:p>
          <a:p>
            <a:endParaRPr lang="en-US" sz="3200" dirty="0"/>
          </a:p>
        </p:txBody>
      </p:sp>
      <p:sp>
        <p:nvSpPr>
          <p:cNvPr id="4" name="Slide Number Placeholder 3">
            <a:extLst>
              <a:ext uri="{FF2B5EF4-FFF2-40B4-BE49-F238E27FC236}">
                <a16:creationId xmlns:a16="http://schemas.microsoft.com/office/drawing/2014/main" id="{A125E2ED-4B6C-9446-9C52-2656F41BED55}"/>
              </a:ext>
            </a:extLst>
          </p:cNvPr>
          <p:cNvSpPr>
            <a:spLocks noGrp="1"/>
          </p:cNvSpPr>
          <p:nvPr>
            <p:ph type="sldNum" sz="quarter" idx="12"/>
          </p:nvPr>
        </p:nvSpPr>
        <p:spPr/>
        <p:txBody>
          <a:bodyPr/>
          <a:lstStyle/>
          <a:p>
            <a:fld id="{FC19C6B9-E536-C746-834E-08EFB1D312F9}" type="slidenum">
              <a:rPr lang="en-US" smtClean="0"/>
              <a:t>27</a:t>
            </a:fld>
            <a:endParaRPr lang="en-US"/>
          </a:p>
        </p:txBody>
      </p:sp>
    </p:spTree>
    <p:extLst>
      <p:ext uri="{BB962C8B-B14F-4D97-AF65-F5344CB8AC3E}">
        <p14:creationId xmlns:p14="http://schemas.microsoft.com/office/powerpoint/2010/main" val="2241405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1BAB1-E3A4-8040-A4A5-CB13B381DE80}"/>
              </a:ext>
            </a:extLst>
          </p:cNvPr>
          <p:cNvSpPr>
            <a:spLocks noGrp="1"/>
          </p:cNvSpPr>
          <p:nvPr>
            <p:ph type="title"/>
          </p:nvPr>
        </p:nvSpPr>
        <p:spPr>
          <a:xfrm>
            <a:off x="167640" y="450107"/>
            <a:ext cx="10515600" cy="1325563"/>
          </a:xfrm>
        </p:spPr>
        <p:txBody>
          <a:bodyPr>
            <a:normAutofit/>
          </a:bodyPr>
          <a:lstStyle/>
          <a:p>
            <a:r>
              <a:rPr lang="en-GB" sz="5400" b="1" dirty="0">
                <a:solidFill>
                  <a:schemeClr val="accent1">
                    <a:lumMod val="75000"/>
                  </a:schemeClr>
                </a:solidFill>
              </a:rPr>
              <a:t>Buffered Isotonic Solutions </a:t>
            </a:r>
            <a:endParaRPr lang="en-US" sz="5400" b="1" dirty="0">
              <a:solidFill>
                <a:schemeClr val="accent1">
                  <a:lumMod val="75000"/>
                </a:schemeClr>
              </a:solidFill>
            </a:endParaRPr>
          </a:p>
        </p:txBody>
      </p:sp>
      <p:sp>
        <p:nvSpPr>
          <p:cNvPr id="3" name="Content Placeholder 2">
            <a:extLst>
              <a:ext uri="{FF2B5EF4-FFF2-40B4-BE49-F238E27FC236}">
                <a16:creationId xmlns:a16="http://schemas.microsoft.com/office/drawing/2014/main" id="{FE80C892-2A29-824F-A4AC-DDEB46FDAD92}"/>
              </a:ext>
            </a:extLst>
          </p:cNvPr>
          <p:cNvSpPr>
            <a:spLocks noGrp="1"/>
          </p:cNvSpPr>
          <p:nvPr>
            <p:ph idx="1"/>
          </p:nvPr>
        </p:nvSpPr>
        <p:spPr>
          <a:xfrm>
            <a:off x="502920" y="1503680"/>
            <a:ext cx="11186160" cy="5217795"/>
          </a:xfrm>
        </p:spPr>
        <p:txBody>
          <a:bodyPr>
            <a:normAutofit lnSpcReduction="10000"/>
          </a:bodyPr>
          <a:lstStyle/>
          <a:p>
            <a:pPr marL="0" indent="0" algn="just">
              <a:buNone/>
            </a:pPr>
            <a:r>
              <a:rPr lang="en-GB" sz="4400" dirty="0"/>
              <a:t>Isotonic solutions cause no </a:t>
            </a:r>
            <a:r>
              <a:rPr lang="en-GB" sz="4400" dirty="0">
                <a:solidFill>
                  <a:srgbClr val="FF0000"/>
                </a:solidFill>
              </a:rPr>
              <a:t>swelling</a:t>
            </a:r>
            <a:r>
              <a:rPr lang="en-GB" sz="4400" dirty="0"/>
              <a:t> or </a:t>
            </a:r>
            <a:r>
              <a:rPr lang="en-GB" sz="4400" dirty="0">
                <a:solidFill>
                  <a:srgbClr val="FF0000"/>
                </a:solidFill>
              </a:rPr>
              <a:t>contraction</a:t>
            </a:r>
            <a:r>
              <a:rPr lang="en-GB" sz="4400" dirty="0"/>
              <a:t> of the tissues with which they come in contact, and produce no discomfort when instilled in the eye, nasal tract, blood, or other body tissues.</a:t>
            </a:r>
          </a:p>
          <a:p>
            <a:pPr marL="0" indent="0">
              <a:buNone/>
            </a:pPr>
            <a:endParaRPr lang="en-GB" sz="4400" dirty="0"/>
          </a:p>
          <a:p>
            <a:pPr marL="0" indent="0">
              <a:buNone/>
            </a:pPr>
            <a:r>
              <a:rPr lang="en-GB" sz="4400" dirty="0"/>
              <a:t>Hypertonic solution: ….. Shrink RBCs</a:t>
            </a:r>
          </a:p>
          <a:p>
            <a:pPr marL="0" indent="0">
              <a:buNone/>
            </a:pPr>
            <a:r>
              <a:rPr lang="en-GB" sz="4400" dirty="0"/>
              <a:t>Hypotonic solution: ……. Haemolysis</a:t>
            </a:r>
            <a:endParaRPr lang="en-US" sz="4400" dirty="0"/>
          </a:p>
        </p:txBody>
      </p:sp>
      <p:sp>
        <p:nvSpPr>
          <p:cNvPr id="4" name="Slide Number Placeholder 3">
            <a:extLst>
              <a:ext uri="{FF2B5EF4-FFF2-40B4-BE49-F238E27FC236}">
                <a16:creationId xmlns:a16="http://schemas.microsoft.com/office/drawing/2014/main" id="{B18906EA-E270-684F-A0B9-AF0FB85F8C51}"/>
              </a:ext>
            </a:extLst>
          </p:cNvPr>
          <p:cNvSpPr>
            <a:spLocks noGrp="1"/>
          </p:cNvSpPr>
          <p:nvPr>
            <p:ph type="sldNum" sz="quarter" idx="12"/>
          </p:nvPr>
        </p:nvSpPr>
        <p:spPr/>
        <p:txBody>
          <a:bodyPr/>
          <a:lstStyle/>
          <a:p>
            <a:fld id="{FC19C6B9-E536-C746-834E-08EFB1D312F9}" type="slidenum">
              <a:rPr lang="en-US" smtClean="0"/>
              <a:t>28</a:t>
            </a:fld>
            <a:endParaRPr lang="en-US"/>
          </a:p>
        </p:txBody>
      </p:sp>
    </p:spTree>
    <p:extLst>
      <p:ext uri="{BB962C8B-B14F-4D97-AF65-F5344CB8AC3E}">
        <p14:creationId xmlns:p14="http://schemas.microsoft.com/office/powerpoint/2010/main" val="1168575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5A56F1-DD36-1F4E-8BF2-3AD89E1A8BB3}"/>
              </a:ext>
            </a:extLst>
          </p:cNvPr>
          <p:cNvSpPr>
            <a:spLocks noGrp="1"/>
          </p:cNvSpPr>
          <p:nvPr>
            <p:ph type="sldNum" sz="quarter" idx="12"/>
          </p:nvPr>
        </p:nvSpPr>
        <p:spPr/>
        <p:txBody>
          <a:bodyPr/>
          <a:lstStyle/>
          <a:p>
            <a:fld id="{FC19C6B9-E536-C746-834E-08EFB1D312F9}" type="slidenum">
              <a:rPr lang="en-US" smtClean="0"/>
              <a:t>29</a:t>
            </a:fld>
            <a:endParaRPr lang="en-US"/>
          </a:p>
        </p:txBody>
      </p:sp>
      <p:pic>
        <p:nvPicPr>
          <p:cNvPr id="3" name="Picture 2">
            <a:extLst>
              <a:ext uri="{FF2B5EF4-FFF2-40B4-BE49-F238E27FC236}">
                <a16:creationId xmlns:a16="http://schemas.microsoft.com/office/drawing/2014/main" id="{099064E1-A97A-9E40-85D2-D674CE47E7FF}"/>
              </a:ext>
            </a:extLst>
          </p:cNvPr>
          <p:cNvPicPr>
            <a:picLocks noChangeAspect="1"/>
          </p:cNvPicPr>
          <p:nvPr/>
        </p:nvPicPr>
        <p:blipFill>
          <a:blip r:embed="rId2"/>
          <a:stretch>
            <a:fillRect/>
          </a:stretch>
        </p:blipFill>
        <p:spPr>
          <a:xfrm>
            <a:off x="2823754" y="1044122"/>
            <a:ext cx="6544491" cy="3445774"/>
          </a:xfrm>
          <a:prstGeom prst="rect">
            <a:avLst/>
          </a:prstGeom>
        </p:spPr>
      </p:pic>
    </p:spTree>
    <p:extLst>
      <p:ext uri="{BB962C8B-B14F-4D97-AF65-F5344CB8AC3E}">
        <p14:creationId xmlns:p14="http://schemas.microsoft.com/office/powerpoint/2010/main" val="3200213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98315" y="884237"/>
            <a:ext cx="8229600" cy="762000"/>
          </a:xfrm>
        </p:spPr>
        <p:txBody>
          <a:bodyPr>
            <a:noAutofit/>
          </a:bodyPr>
          <a:lstStyle/>
          <a:p>
            <a:r>
              <a:rPr lang="en-US" altLang="en-US" sz="5400" b="1" dirty="0"/>
              <a:t>Introduction</a:t>
            </a:r>
            <a:endParaRPr lang="ar-IQ" altLang="en-US" sz="5400" b="1" dirty="0"/>
          </a:p>
        </p:txBody>
      </p:sp>
      <p:sp>
        <p:nvSpPr>
          <p:cNvPr id="4099" name="Content Placeholder 2"/>
          <p:cNvSpPr>
            <a:spLocks noGrp="1"/>
          </p:cNvSpPr>
          <p:nvPr>
            <p:ph idx="1"/>
          </p:nvPr>
        </p:nvSpPr>
        <p:spPr>
          <a:xfrm>
            <a:off x="298315" y="1646237"/>
            <a:ext cx="11511064" cy="5211763"/>
          </a:xfrm>
        </p:spPr>
        <p:txBody>
          <a:bodyPr>
            <a:normAutofit/>
          </a:bodyPr>
          <a:lstStyle/>
          <a:p>
            <a:r>
              <a:rPr lang="en-US" altLang="en-US" sz="3600" dirty="0"/>
              <a:t>Buffers are compounds or mixtures of compounds that, by their presence in solution, resist the changes in pH upon the addition of small quantities of acids or alkali.</a:t>
            </a:r>
          </a:p>
          <a:p>
            <a:r>
              <a:rPr lang="en-US" altLang="en-US" sz="3600" dirty="0"/>
              <a:t>The resistance to a change in pH is known as </a:t>
            </a:r>
            <a:r>
              <a:rPr lang="en-US" altLang="en-US" sz="3600" b="1" u="sng" dirty="0">
                <a:solidFill>
                  <a:schemeClr val="accent1">
                    <a:lumMod val="75000"/>
                  </a:schemeClr>
                </a:solidFill>
              </a:rPr>
              <a:t>buffer action</a:t>
            </a:r>
            <a:r>
              <a:rPr lang="en-US" altLang="en-US" sz="3600" dirty="0"/>
              <a:t>.</a:t>
            </a:r>
          </a:p>
          <a:p>
            <a:r>
              <a:rPr lang="en-US" altLang="en-US" sz="3600" dirty="0"/>
              <a:t>While if a small amount of a strong acid or base, is added to water or </a:t>
            </a:r>
            <a:r>
              <a:rPr lang="en-US" altLang="en-US" sz="3600" dirty="0" err="1"/>
              <a:t>NaCl</a:t>
            </a:r>
            <a:r>
              <a:rPr lang="en-US" altLang="en-US" sz="3600" dirty="0"/>
              <a:t> solution, the pH is altered considerably (there is no buffer action).   </a:t>
            </a:r>
            <a:endParaRPr lang="ar-IQ" altLang="en-US" sz="3600" dirty="0"/>
          </a:p>
        </p:txBody>
      </p:sp>
      <p:sp>
        <p:nvSpPr>
          <p:cNvPr id="4100"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377CA81-0683-6348-AEEF-B65A7C36C574}" type="slidenum">
              <a:rPr lang="en-US" altLang="en-US"/>
              <a:pPr eaLnBrk="1" hangingPunct="1"/>
              <a:t>3</a:t>
            </a:fld>
            <a:endParaRPr lang="en-US" altLang="en-US"/>
          </a:p>
        </p:txBody>
      </p:sp>
    </p:spTree>
    <p:extLst>
      <p:ext uri="{BB962C8B-B14F-4D97-AF65-F5344CB8AC3E}">
        <p14:creationId xmlns:p14="http://schemas.microsoft.com/office/powerpoint/2010/main" val="2678272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099">
                                            <p:txEl>
                                              <p:pRg st="0" end="0"/>
                                            </p:txEl>
                                          </p:spTgt>
                                        </p:tgtEl>
                                        <p:attrNameLst>
                                          <p:attrName>style.visibility</p:attrName>
                                        </p:attrNameLst>
                                      </p:cBhvr>
                                      <p:to>
                                        <p:strVal val="visible"/>
                                      </p:to>
                                    </p:set>
                                    <p:animEffect transition="in" filter="fade">
                                      <p:cBhvr>
                                        <p:cTn id="13" dur="500"/>
                                        <p:tgtEl>
                                          <p:spTgt spid="4099">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099">
                                            <p:txEl>
                                              <p:pRg st="1" end="1"/>
                                            </p:txEl>
                                          </p:spTgt>
                                        </p:tgtEl>
                                        <p:attrNameLst>
                                          <p:attrName>style.visibility</p:attrName>
                                        </p:attrNameLst>
                                      </p:cBhvr>
                                      <p:to>
                                        <p:strVal val="visible"/>
                                      </p:to>
                                    </p:set>
                                    <p:animEffect transition="in" filter="fade">
                                      <p:cBhvr>
                                        <p:cTn id="18" dur="500"/>
                                        <p:tgtEl>
                                          <p:spTgt spid="4099">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099">
                                            <p:txEl>
                                              <p:pRg st="2" end="2"/>
                                            </p:txEl>
                                          </p:spTgt>
                                        </p:tgtEl>
                                        <p:attrNameLst>
                                          <p:attrName>style.visibility</p:attrName>
                                        </p:attrNameLst>
                                      </p:cBhvr>
                                      <p:to>
                                        <p:strVal val="visible"/>
                                      </p:to>
                                    </p:set>
                                    <p:animEffect transition="in" filter="fade">
                                      <p:cBhvr>
                                        <p:cTn id="23" dur="500"/>
                                        <p:tgtEl>
                                          <p:spTgt spid="40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09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5AF44-5B86-0F40-9095-FE378F9EEA21}"/>
              </a:ext>
            </a:extLst>
          </p:cNvPr>
          <p:cNvSpPr>
            <a:spLocks noGrp="1"/>
          </p:cNvSpPr>
          <p:nvPr>
            <p:ph type="title"/>
          </p:nvPr>
        </p:nvSpPr>
        <p:spPr>
          <a:xfrm>
            <a:off x="0" y="360307"/>
            <a:ext cx="12192000" cy="1325563"/>
          </a:xfrm>
        </p:spPr>
        <p:txBody>
          <a:bodyPr>
            <a:normAutofit/>
          </a:bodyPr>
          <a:lstStyle/>
          <a:p>
            <a:r>
              <a:rPr lang="en-GB" dirty="0"/>
              <a:t>Methods of Adjusting Tonicity &amp; pH </a:t>
            </a:r>
            <a:endParaRPr lang="en-US" dirty="0"/>
          </a:p>
        </p:txBody>
      </p:sp>
      <p:sp>
        <p:nvSpPr>
          <p:cNvPr id="3" name="Content Placeholder 2">
            <a:extLst>
              <a:ext uri="{FF2B5EF4-FFF2-40B4-BE49-F238E27FC236}">
                <a16:creationId xmlns:a16="http://schemas.microsoft.com/office/drawing/2014/main" id="{35EC5D38-D264-3C40-B3C0-0571B6B39357}"/>
              </a:ext>
            </a:extLst>
          </p:cNvPr>
          <p:cNvSpPr>
            <a:spLocks noGrp="1"/>
          </p:cNvSpPr>
          <p:nvPr>
            <p:ph idx="1"/>
          </p:nvPr>
        </p:nvSpPr>
        <p:spPr>
          <a:xfrm>
            <a:off x="365760" y="1353187"/>
            <a:ext cx="10988040" cy="3827023"/>
          </a:xfrm>
        </p:spPr>
        <p:txBody>
          <a:bodyPr>
            <a:normAutofit fontScale="70000" lnSpcReduction="20000"/>
          </a:bodyPr>
          <a:lstStyle/>
          <a:p>
            <a:pPr marL="0" indent="0" algn="just">
              <a:lnSpc>
                <a:spcPct val="170000"/>
              </a:lnSpc>
              <a:buNone/>
            </a:pPr>
            <a:r>
              <a:rPr lang="en-US" dirty="0">
                <a:effectLst/>
                <a:latin typeface="Times New Roman" panose="02020603050405020304" pitchFamily="18" charset="0"/>
                <a:cs typeface="Times New Roman" panose="02020603050405020304" pitchFamily="18" charset="0"/>
              </a:rPr>
              <a:t>A solution having the same osmotic pressure as a specific body fluid is termed isotonic (meaning of equal tone) with that specific body fluid.</a:t>
            </a:r>
          </a:p>
          <a:p>
            <a:pPr marL="0" indent="0" algn="just">
              <a:lnSpc>
                <a:spcPct val="170000"/>
              </a:lnSpc>
              <a:buNone/>
            </a:pPr>
            <a:r>
              <a:rPr lang="en-US" dirty="0">
                <a:effectLst/>
                <a:latin typeface="Times New Roman" panose="02020603050405020304" pitchFamily="18" charset="0"/>
                <a:cs typeface="Times New Roman" panose="02020603050405020304" pitchFamily="18" charset="0"/>
              </a:rPr>
              <a:t>Solutions of lower osmotic pressure than that of a body fluid are termed </a:t>
            </a:r>
            <a:r>
              <a:rPr lang="en-US" b="1" dirty="0">
                <a:solidFill>
                  <a:srgbClr val="FF0000"/>
                </a:solidFill>
                <a:effectLst/>
                <a:latin typeface="Times New Roman" panose="02020603050405020304" pitchFamily="18" charset="0"/>
                <a:cs typeface="Times New Roman" panose="02020603050405020304" pitchFamily="18" charset="0"/>
              </a:rPr>
              <a:t>hypotoni</a:t>
            </a:r>
            <a:r>
              <a:rPr lang="en-US" dirty="0">
                <a:effectLst/>
                <a:latin typeface="Times New Roman" panose="02020603050405020304" pitchFamily="18" charset="0"/>
                <a:cs typeface="Times New Roman" panose="02020603050405020304" pitchFamily="18" charset="0"/>
              </a:rPr>
              <a:t>c, whereas those having a higher osmotic pressure are termed </a:t>
            </a:r>
            <a:r>
              <a:rPr lang="en-US" b="1" dirty="0">
                <a:solidFill>
                  <a:srgbClr val="FF0000"/>
                </a:solidFill>
                <a:effectLst/>
                <a:latin typeface="Times New Roman" panose="02020603050405020304" pitchFamily="18" charset="0"/>
                <a:cs typeface="Times New Roman" panose="02020603050405020304" pitchFamily="18" charset="0"/>
              </a:rPr>
              <a:t>hypertonic</a:t>
            </a:r>
            <a:r>
              <a:rPr lang="en-US" dirty="0">
                <a:effectLst/>
                <a:latin typeface="Times New Roman" panose="02020603050405020304" pitchFamily="18" charset="0"/>
                <a:cs typeface="Times New Roman" panose="02020603050405020304" pitchFamily="18" charset="0"/>
              </a:rPr>
              <a:t>.</a:t>
            </a:r>
          </a:p>
          <a:p>
            <a:pPr marL="0" indent="0" algn="just">
              <a:lnSpc>
                <a:spcPct val="170000"/>
              </a:lnSpc>
              <a:buNone/>
            </a:pPr>
            <a:r>
              <a:rPr lang="en-US" dirty="0">
                <a:effectLst/>
                <a:latin typeface="Times New Roman" panose="02020603050405020304" pitchFamily="18" charset="0"/>
                <a:cs typeface="Times New Roman" panose="02020603050405020304" pitchFamily="18" charset="0"/>
              </a:rPr>
              <a:t> Pharmaceutical dosage forms intended to be added directly to the blood or mixed with biological fluids of the </a:t>
            </a:r>
            <a:r>
              <a:rPr lang="en-US" b="1" dirty="0">
                <a:solidFill>
                  <a:srgbClr val="FF0000"/>
                </a:solidFill>
                <a:effectLst/>
                <a:latin typeface="Times New Roman" panose="02020603050405020304" pitchFamily="18" charset="0"/>
                <a:cs typeface="Times New Roman" panose="02020603050405020304" pitchFamily="18" charset="0"/>
              </a:rPr>
              <a:t>eye, nose, and bowel</a:t>
            </a:r>
            <a:r>
              <a:rPr lang="en-US" dirty="0">
                <a:effectLst/>
                <a:latin typeface="Times New Roman" panose="02020603050405020304" pitchFamily="18" charset="0"/>
                <a:cs typeface="Times New Roman" panose="02020603050405020304" pitchFamily="18" charset="0"/>
              </a:rPr>
              <a:t> are of principal concern to the pharmacist in their preparation and clinical application.</a:t>
            </a:r>
          </a:p>
          <a:p>
            <a:endParaRPr lang="en-US" dirty="0"/>
          </a:p>
        </p:txBody>
      </p:sp>
      <p:sp>
        <p:nvSpPr>
          <p:cNvPr id="4" name="Slide Number Placeholder 3">
            <a:extLst>
              <a:ext uri="{FF2B5EF4-FFF2-40B4-BE49-F238E27FC236}">
                <a16:creationId xmlns:a16="http://schemas.microsoft.com/office/drawing/2014/main" id="{C193D378-82D1-3C4C-9843-8ED7AC97E916}"/>
              </a:ext>
            </a:extLst>
          </p:cNvPr>
          <p:cNvSpPr>
            <a:spLocks noGrp="1"/>
          </p:cNvSpPr>
          <p:nvPr>
            <p:ph type="sldNum" sz="quarter" idx="12"/>
          </p:nvPr>
        </p:nvSpPr>
        <p:spPr/>
        <p:txBody>
          <a:bodyPr/>
          <a:lstStyle/>
          <a:p>
            <a:fld id="{FC19C6B9-E536-C746-834E-08EFB1D312F9}" type="slidenum">
              <a:rPr lang="en-US" smtClean="0"/>
              <a:t>30</a:t>
            </a:fld>
            <a:endParaRPr lang="en-US"/>
          </a:p>
        </p:txBody>
      </p:sp>
    </p:spTree>
    <p:extLst>
      <p:ext uri="{BB962C8B-B14F-4D97-AF65-F5344CB8AC3E}">
        <p14:creationId xmlns:p14="http://schemas.microsoft.com/office/powerpoint/2010/main" val="2931720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D057B7-A50C-F542-A8DA-0327A1C1C857}"/>
              </a:ext>
            </a:extLst>
          </p:cNvPr>
          <p:cNvSpPr>
            <a:spLocks noGrp="1"/>
          </p:cNvSpPr>
          <p:nvPr>
            <p:ph type="sldNum" sz="quarter" idx="12"/>
          </p:nvPr>
        </p:nvSpPr>
        <p:spPr/>
        <p:txBody>
          <a:bodyPr/>
          <a:lstStyle/>
          <a:p>
            <a:fld id="{FC19C6B9-E536-C746-834E-08EFB1D312F9}" type="slidenum">
              <a:rPr lang="en-US" smtClean="0"/>
              <a:t>31</a:t>
            </a:fld>
            <a:endParaRPr lang="en-US"/>
          </a:p>
        </p:txBody>
      </p:sp>
      <p:sp>
        <p:nvSpPr>
          <p:cNvPr id="9" name="TextBox 8">
            <a:extLst>
              <a:ext uri="{FF2B5EF4-FFF2-40B4-BE49-F238E27FC236}">
                <a16:creationId xmlns:a16="http://schemas.microsoft.com/office/drawing/2014/main" id="{5143919D-873A-394B-8F6C-47ED1ED51B7D}"/>
              </a:ext>
            </a:extLst>
          </p:cNvPr>
          <p:cNvSpPr txBox="1"/>
          <p:nvPr/>
        </p:nvSpPr>
        <p:spPr>
          <a:xfrm>
            <a:off x="148392" y="902572"/>
            <a:ext cx="6106886" cy="707886"/>
          </a:xfrm>
          <a:prstGeom prst="rect">
            <a:avLst/>
          </a:prstGeom>
          <a:noFill/>
        </p:spPr>
        <p:txBody>
          <a:bodyPr wrap="square">
            <a:spAutoFit/>
          </a:bodyPr>
          <a:lstStyle/>
          <a:p>
            <a:pPr marL="0" indent="0">
              <a:buNone/>
            </a:pPr>
            <a:r>
              <a:rPr lang="en-GB" sz="4000" b="1" dirty="0" err="1">
                <a:solidFill>
                  <a:schemeClr val="accent1">
                    <a:lumMod val="75000"/>
                  </a:schemeClr>
                </a:solidFill>
              </a:rPr>
              <a:t>Cryoscopic</a:t>
            </a:r>
            <a:r>
              <a:rPr lang="en-GB" sz="4000" b="1" dirty="0">
                <a:solidFill>
                  <a:schemeClr val="accent1">
                    <a:lumMod val="75000"/>
                  </a:schemeClr>
                </a:solidFill>
              </a:rPr>
              <a:t> Method:</a:t>
            </a:r>
            <a:endParaRPr lang="en-GB" sz="4000" b="1" i="1" dirty="0">
              <a:solidFill>
                <a:srgbClr val="FF0000"/>
              </a:solidFill>
            </a:endParaRPr>
          </a:p>
        </p:txBody>
      </p:sp>
      <p:sp>
        <p:nvSpPr>
          <p:cNvPr id="11" name="TextBox 10">
            <a:extLst>
              <a:ext uri="{FF2B5EF4-FFF2-40B4-BE49-F238E27FC236}">
                <a16:creationId xmlns:a16="http://schemas.microsoft.com/office/drawing/2014/main" id="{D91B1288-B913-1540-B49C-290C8F69D0D5}"/>
              </a:ext>
            </a:extLst>
          </p:cNvPr>
          <p:cNvSpPr txBox="1"/>
          <p:nvPr/>
        </p:nvSpPr>
        <p:spPr>
          <a:xfrm>
            <a:off x="281395" y="5001321"/>
            <a:ext cx="10525150" cy="954107"/>
          </a:xfrm>
          <a:prstGeom prst="rect">
            <a:avLst/>
          </a:prstGeom>
          <a:noFill/>
        </p:spPr>
        <p:txBody>
          <a:bodyPr wrap="square">
            <a:spAutoFit/>
          </a:bodyPr>
          <a:lstStyle/>
          <a:p>
            <a:r>
              <a:rPr lang="en-US" sz="2800" dirty="0">
                <a:effectLst/>
                <a:latin typeface="Helvetica" pitchFamily="2" charset="0"/>
              </a:rPr>
              <a:t>It is generally accepted that -0.52 C is the freezing point of both blood serum and lacrimal fluid.</a:t>
            </a:r>
          </a:p>
        </p:txBody>
      </p:sp>
      <p:sp>
        <p:nvSpPr>
          <p:cNvPr id="13" name="TextBox 12">
            <a:extLst>
              <a:ext uri="{FF2B5EF4-FFF2-40B4-BE49-F238E27FC236}">
                <a16:creationId xmlns:a16="http://schemas.microsoft.com/office/drawing/2014/main" id="{BE109151-4ED3-C347-B31C-86599FAC2C27}"/>
              </a:ext>
            </a:extLst>
          </p:cNvPr>
          <p:cNvSpPr txBox="1"/>
          <p:nvPr/>
        </p:nvSpPr>
        <p:spPr>
          <a:xfrm>
            <a:off x="281395" y="1832602"/>
            <a:ext cx="10050137" cy="2677656"/>
          </a:xfrm>
          <a:prstGeom prst="rect">
            <a:avLst/>
          </a:prstGeom>
          <a:noFill/>
        </p:spPr>
        <p:txBody>
          <a:bodyPr wrap="square">
            <a:spAutoFit/>
          </a:bodyPr>
          <a:lstStyle/>
          <a:p>
            <a:pPr algn="just"/>
            <a:r>
              <a:rPr lang="en-US" sz="2800" dirty="0">
                <a:effectLst/>
                <a:latin typeface="Helvetica" pitchFamily="2" charset="0"/>
              </a:rPr>
              <a:t>The calculations involved in preparing isotonic solutions may be made in terms of data relating to the colligative properties of solutions. Theoretically, any one of these properties may be used as a basis for determining tonicity. Practically and most conveniently, a comparison of freezing points is used for this purpose.</a:t>
            </a:r>
          </a:p>
        </p:txBody>
      </p:sp>
      <p:sp>
        <p:nvSpPr>
          <p:cNvPr id="14" name="TextBox 13">
            <a:extLst>
              <a:ext uri="{FF2B5EF4-FFF2-40B4-BE49-F238E27FC236}">
                <a16:creationId xmlns:a16="http://schemas.microsoft.com/office/drawing/2014/main" id="{C8048FE1-5CB7-134A-8532-853A535B94AE}"/>
              </a:ext>
            </a:extLst>
          </p:cNvPr>
          <p:cNvSpPr txBox="1"/>
          <p:nvPr/>
        </p:nvSpPr>
        <p:spPr>
          <a:xfrm>
            <a:off x="1476103" y="4140926"/>
            <a:ext cx="184731" cy="369332"/>
          </a:xfrm>
          <a:prstGeom prst="rect">
            <a:avLst/>
          </a:prstGeom>
          <a:noFill/>
        </p:spPr>
        <p:txBody>
          <a:bodyPr wrap="none" rtlCol="0">
            <a:spAutoFit/>
          </a:bodyPr>
          <a:lstStyle/>
          <a:p>
            <a:endParaRPr lang="en-IQ" dirty="0"/>
          </a:p>
        </p:txBody>
      </p:sp>
    </p:spTree>
    <p:extLst>
      <p:ext uri="{BB962C8B-B14F-4D97-AF65-F5344CB8AC3E}">
        <p14:creationId xmlns:p14="http://schemas.microsoft.com/office/powerpoint/2010/main" val="4171029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8B806C-1CD1-7949-BE3F-73B07337906D}"/>
              </a:ext>
            </a:extLst>
          </p:cNvPr>
          <p:cNvSpPr>
            <a:spLocks noGrp="1"/>
          </p:cNvSpPr>
          <p:nvPr>
            <p:ph type="sldNum" sz="quarter" idx="12"/>
          </p:nvPr>
        </p:nvSpPr>
        <p:spPr/>
        <p:txBody>
          <a:bodyPr/>
          <a:lstStyle/>
          <a:p>
            <a:fld id="{FC19C6B9-E536-C746-834E-08EFB1D312F9}" type="slidenum">
              <a:rPr lang="en-US" smtClean="0"/>
              <a:t>32</a:t>
            </a:fld>
            <a:endParaRPr lang="en-US"/>
          </a:p>
        </p:txBody>
      </p:sp>
      <p:grpSp>
        <p:nvGrpSpPr>
          <p:cNvPr id="3" name="Group 2">
            <a:extLst>
              <a:ext uri="{FF2B5EF4-FFF2-40B4-BE49-F238E27FC236}">
                <a16:creationId xmlns:a16="http://schemas.microsoft.com/office/drawing/2014/main" id="{99153914-62B9-5141-9177-3E62EC090E92}"/>
              </a:ext>
            </a:extLst>
          </p:cNvPr>
          <p:cNvGrpSpPr/>
          <p:nvPr/>
        </p:nvGrpSpPr>
        <p:grpSpPr>
          <a:xfrm>
            <a:off x="304800" y="1344208"/>
            <a:ext cx="11887200" cy="4646382"/>
            <a:chOff x="1065530" y="1976410"/>
            <a:chExt cx="6896100" cy="4646382"/>
          </a:xfrm>
        </p:grpSpPr>
        <p:pic>
          <p:nvPicPr>
            <p:cNvPr id="4" name="Picture 3">
              <a:extLst>
                <a:ext uri="{FF2B5EF4-FFF2-40B4-BE49-F238E27FC236}">
                  <a16:creationId xmlns:a16="http://schemas.microsoft.com/office/drawing/2014/main" id="{A4CB3C65-D981-1F4C-B528-7AE46878CFAC}"/>
                </a:ext>
              </a:extLst>
            </p:cNvPr>
            <p:cNvPicPr>
              <a:picLocks noChangeAspect="1"/>
            </p:cNvPicPr>
            <p:nvPr/>
          </p:nvPicPr>
          <p:blipFill>
            <a:blip r:embed="rId2"/>
            <a:stretch>
              <a:fillRect/>
            </a:stretch>
          </p:blipFill>
          <p:spPr>
            <a:xfrm>
              <a:off x="1065530" y="1976410"/>
              <a:ext cx="6819900" cy="2044700"/>
            </a:xfrm>
            <a:prstGeom prst="rect">
              <a:avLst/>
            </a:prstGeom>
          </p:spPr>
        </p:pic>
        <p:pic>
          <p:nvPicPr>
            <p:cNvPr id="5" name="Picture 4">
              <a:extLst>
                <a:ext uri="{FF2B5EF4-FFF2-40B4-BE49-F238E27FC236}">
                  <a16:creationId xmlns:a16="http://schemas.microsoft.com/office/drawing/2014/main" id="{D844BB2D-F62A-704C-B279-7E8399540A31}"/>
                </a:ext>
              </a:extLst>
            </p:cNvPr>
            <p:cNvPicPr>
              <a:picLocks noChangeAspect="1"/>
            </p:cNvPicPr>
            <p:nvPr/>
          </p:nvPicPr>
          <p:blipFill>
            <a:blip r:embed="rId3"/>
            <a:stretch>
              <a:fillRect/>
            </a:stretch>
          </p:blipFill>
          <p:spPr>
            <a:xfrm>
              <a:off x="1065530" y="4108192"/>
              <a:ext cx="6896100" cy="2514600"/>
            </a:xfrm>
            <a:prstGeom prst="rect">
              <a:avLst/>
            </a:prstGeom>
          </p:spPr>
        </p:pic>
      </p:grpSp>
    </p:spTree>
    <p:extLst>
      <p:ext uri="{BB962C8B-B14F-4D97-AF65-F5344CB8AC3E}">
        <p14:creationId xmlns:p14="http://schemas.microsoft.com/office/powerpoint/2010/main" val="27847224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3A346-B660-0841-83F1-0E88BE065B00}"/>
              </a:ext>
            </a:extLst>
          </p:cNvPr>
          <p:cNvSpPr>
            <a:spLocks noGrp="1"/>
          </p:cNvSpPr>
          <p:nvPr>
            <p:ph type="title"/>
          </p:nvPr>
        </p:nvSpPr>
        <p:spPr>
          <a:xfrm>
            <a:off x="0" y="409467"/>
            <a:ext cx="10515600" cy="1325563"/>
          </a:xfrm>
        </p:spPr>
        <p:txBody>
          <a:bodyPr/>
          <a:lstStyle/>
          <a:p>
            <a:r>
              <a:rPr lang="en-GB" b="1" dirty="0">
                <a:solidFill>
                  <a:schemeClr val="accent1">
                    <a:lumMod val="75000"/>
                  </a:schemeClr>
                </a:solidFill>
              </a:rPr>
              <a:t>Sodium Chloride Equivalent Method: </a:t>
            </a:r>
            <a:endParaRPr lang="en-US" b="1" dirty="0">
              <a:solidFill>
                <a:schemeClr val="accent1">
                  <a:lumMod val="75000"/>
                </a:schemeClr>
              </a:solidFill>
            </a:endParaRPr>
          </a:p>
        </p:txBody>
      </p:sp>
      <p:pic>
        <p:nvPicPr>
          <p:cNvPr id="5" name="Content Placeholder 4">
            <a:extLst>
              <a:ext uri="{FF2B5EF4-FFF2-40B4-BE49-F238E27FC236}">
                <a16:creationId xmlns:a16="http://schemas.microsoft.com/office/drawing/2014/main" id="{AC7E9AF0-6C7A-034C-B07C-256F1E964BC1}"/>
              </a:ext>
            </a:extLst>
          </p:cNvPr>
          <p:cNvPicPr>
            <a:picLocks noGrp="1" noChangeAspect="1"/>
          </p:cNvPicPr>
          <p:nvPr>
            <p:ph idx="1"/>
          </p:nvPr>
        </p:nvPicPr>
        <p:blipFill>
          <a:blip r:embed="rId2"/>
          <a:stretch>
            <a:fillRect/>
          </a:stretch>
        </p:blipFill>
        <p:spPr>
          <a:xfrm>
            <a:off x="599440" y="1735030"/>
            <a:ext cx="11125200" cy="5122970"/>
          </a:xfrm>
          <a:prstGeom prst="rect">
            <a:avLst/>
          </a:prstGeom>
        </p:spPr>
      </p:pic>
      <p:sp>
        <p:nvSpPr>
          <p:cNvPr id="4" name="Slide Number Placeholder 3">
            <a:extLst>
              <a:ext uri="{FF2B5EF4-FFF2-40B4-BE49-F238E27FC236}">
                <a16:creationId xmlns:a16="http://schemas.microsoft.com/office/drawing/2014/main" id="{E3DB29E3-8F82-3742-813A-BCD220922A49}"/>
              </a:ext>
            </a:extLst>
          </p:cNvPr>
          <p:cNvSpPr>
            <a:spLocks noGrp="1"/>
          </p:cNvSpPr>
          <p:nvPr>
            <p:ph type="sldNum" sz="quarter" idx="12"/>
          </p:nvPr>
        </p:nvSpPr>
        <p:spPr/>
        <p:txBody>
          <a:bodyPr/>
          <a:lstStyle/>
          <a:p>
            <a:fld id="{FC19C6B9-E536-C746-834E-08EFB1D312F9}" type="slidenum">
              <a:rPr lang="en-US" smtClean="0"/>
              <a:t>33</a:t>
            </a:fld>
            <a:endParaRPr lang="en-US"/>
          </a:p>
        </p:txBody>
      </p:sp>
    </p:spTree>
    <p:extLst>
      <p:ext uri="{BB962C8B-B14F-4D97-AF65-F5344CB8AC3E}">
        <p14:creationId xmlns:p14="http://schemas.microsoft.com/office/powerpoint/2010/main" val="8996384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DB29E3-8F82-3742-813A-BCD220922A49}"/>
              </a:ext>
            </a:extLst>
          </p:cNvPr>
          <p:cNvSpPr>
            <a:spLocks noGrp="1"/>
          </p:cNvSpPr>
          <p:nvPr>
            <p:ph type="sldNum" sz="quarter" idx="12"/>
          </p:nvPr>
        </p:nvSpPr>
        <p:spPr/>
        <p:txBody>
          <a:bodyPr/>
          <a:lstStyle/>
          <a:p>
            <a:fld id="{FC19C6B9-E536-C746-834E-08EFB1D312F9}" type="slidenum">
              <a:rPr lang="en-US" smtClean="0"/>
              <a:t>34</a:t>
            </a:fld>
            <a:endParaRPr lang="en-US"/>
          </a:p>
        </p:txBody>
      </p:sp>
      <p:grpSp>
        <p:nvGrpSpPr>
          <p:cNvPr id="9" name="Group 8">
            <a:extLst>
              <a:ext uri="{FF2B5EF4-FFF2-40B4-BE49-F238E27FC236}">
                <a16:creationId xmlns:a16="http://schemas.microsoft.com/office/drawing/2014/main" id="{349C6B11-7E14-BA49-8530-3E5D6C37F2CE}"/>
              </a:ext>
            </a:extLst>
          </p:cNvPr>
          <p:cNvGrpSpPr/>
          <p:nvPr/>
        </p:nvGrpSpPr>
        <p:grpSpPr>
          <a:xfrm>
            <a:off x="142240" y="812800"/>
            <a:ext cx="12049760" cy="5543550"/>
            <a:chOff x="2603500" y="1314450"/>
            <a:chExt cx="6985000" cy="6032500"/>
          </a:xfrm>
        </p:grpSpPr>
        <p:pic>
          <p:nvPicPr>
            <p:cNvPr id="7" name="Picture 6">
              <a:extLst>
                <a:ext uri="{FF2B5EF4-FFF2-40B4-BE49-F238E27FC236}">
                  <a16:creationId xmlns:a16="http://schemas.microsoft.com/office/drawing/2014/main" id="{C22675F1-27A1-724D-AB9D-AC0F7207CB20}"/>
                </a:ext>
              </a:extLst>
            </p:cNvPr>
            <p:cNvPicPr>
              <a:picLocks noChangeAspect="1"/>
            </p:cNvPicPr>
            <p:nvPr/>
          </p:nvPicPr>
          <p:blipFill>
            <a:blip r:embed="rId2"/>
            <a:stretch>
              <a:fillRect/>
            </a:stretch>
          </p:blipFill>
          <p:spPr>
            <a:xfrm>
              <a:off x="2603500" y="1314450"/>
              <a:ext cx="6985000" cy="2603500"/>
            </a:xfrm>
            <a:prstGeom prst="rect">
              <a:avLst/>
            </a:prstGeom>
          </p:spPr>
        </p:pic>
        <p:pic>
          <p:nvPicPr>
            <p:cNvPr id="8" name="Picture 7">
              <a:extLst>
                <a:ext uri="{FF2B5EF4-FFF2-40B4-BE49-F238E27FC236}">
                  <a16:creationId xmlns:a16="http://schemas.microsoft.com/office/drawing/2014/main" id="{CDC86FF1-D958-0F4B-A98A-777BADCBC807}"/>
                </a:ext>
              </a:extLst>
            </p:cNvPr>
            <p:cNvPicPr>
              <a:picLocks noChangeAspect="1"/>
            </p:cNvPicPr>
            <p:nvPr/>
          </p:nvPicPr>
          <p:blipFill>
            <a:blip r:embed="rId3"/>
            <a:stretch>
              <a:fillRect/>
            </a:stretch>
          </p:blipFill>
          <p:spPr>
            <a:xfrm>
              <a:off x="2768600" y="3917950"/>
              <a:ext cx="6819900" cy="3429000"/>
            </a:xfrm>
            <a:prstGeom prst="rect">
              <a:avLst/>
            </a:prstGeom>
          </p:spPr>
        </p:pic>
      </p:grpSp>
    </p:spTree>
    <p:extLst>
      <p:ext uri="{BB962C8B-B14F-4D97-AF65-F5344CB8AC3E}">
        <p14:creationId xmlns:p14="http://schemas.microsoft.com/office/powerpoint/2010/main" val="424166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7421" y="996608"/>
            <a:ext cx="6862011" cy="1325563"/>
          </a:xfrm>
        </p:spPr>
        <p:txBody>
          <a:bodyPr/>
          <a:lstStyle/>
          <a:p>
            <a:r>
              <a:rPr lang="en-US" dirty="0"/>
              <a:t>Thanks for your attention </a:t>
            </a:r>
          </a:p>
        </p:txBody>
      </p:sp>
      <p:pic>
        <p:nvPicPr>
          <p:cNvPr id="4" name="Picture 5" descr="http://www.yourdictionary.com/images/articles/lg/571.ExclamationMark.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02050" y="2567781"/>
            <a:ext cx="47879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FC19C6B9-E536-C746-834E-08EFB1D312F9}" type="slidenum">
              <a:rPr lang="en-US" smtClean="0"/>
              <a:t>35</a:t>
            </a:fld>
            <a:endParaRPr lang="en-US"/>
          </a:p>
        </p:txBody>
      </p:sp>
    </p:spTree>
    <p:extLst>
      <p:ext uri="{BB962C8B-B14F-4D97-AF65-F5344CB8AC3E}">
        <p14:creationId xmlns:p14="http://schemas.microsoft.com/office/powerpoint/2010/main" val="603700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C3D9A2D-56C9-2041-BA92-368E9B4B414C}" type="slidenum">
              <a:rPr lang="en-US" altLang="en-US"/>
              <a:pPr eaLnBrk="1" hangingPunct="1"/>
              <a:t>4</a:t>
            </a:fld>
            <a:endParaRPr lang="en-US" altLang="en-US"/>
          </a:p>
        </p:txBody>
      </p:sp>
      <p:sp>
        <p:nvSpPr>
          <p:cNvPr id="2" name="Content Placeholder 1"/>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30740" y="836578"/>
            <a:ext cx="11861260" cy="6021421"/>
          </a:xfrm>
          <a:prstGeom prst="rect">
            <a:avLst/>
          </a:prstGeom>
        </p:spPr>
      </p:pic>
    </p:spTree>
    <p:extLst>
      <p:ext uri="{BB962C8B-B14F-4D97-AF65-F5344CB8AC3E}">
        <p14:creationId xmlns:p14="http://schemas.microsoft.com/office/powerpoint/2010/main" val="246698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71855" y="750416"/>
            <a:ext cx="8229600" cy="762000"/>
          </a:xfrm>
        </p:spPr>
        <p:txBody>
          <a:bodyPr/>
          <a:lstStyle/>
          <a:p>
            <a:r>
              <a:rPr lang="en-US" altLang="en-US" sz="4000" b="1" dirty="0">
                <a:solidFill>
                  <a:schemeClr val="accent1">
                    <a:lumMod val="75000"/>
                  </a:schemeClr>
                </a:solidFill>
              </a:rPr>
              <a:t>The buffer equation</a:t>
            </a:r>
            <a:endParaRPr lang="ar-IQ" altLang="en-US" sz="4000" b="1" dirty="0">
              <a:solidFill>
                <a:schemeClr val="accent1">
                  <a:lumMod val="75000"/>
                </a:schemeClr>
              </a:solidFill>
            </a:endParaRPr>
          </a:p>
        </p:txBody>
      </p:sp>
      <p:sp>
        <p:nvSpPr>
          <p:cNvPr id="6148"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5498FE2-65B2-6443-BBCD-E5D0B7493C67}" type="slidenum">
              <a:rPr lang="en-US" altLang="en-US"/>
              <a:pPr eaLnBrk="1" hangingPunct="1"/>
              <a:t>5</a:t>
            </a:fld>
            <a:endParaRPr lang="en-US" altLang="en-US"/>
          </a:p>
        </p:txBody>
      </p:sp>
      <p:pic>
        <p:nvPicPr>
          <p:cNvPr id="2" name="Picture 1"/>
          <p:cNvPicPr>
            <a:picLocks noChangeAspect="1"/>
          </p:cNvPicPr>
          <p:nvPr/>
        </p:nvPicPr>
        <p:blipFill>
          <a:blip r:embed="rId2"/>
          <a:stretch>
            <a:fillRect/>
          </a:stretch>
        </p:blipFill>
        <p:spPr>
          <a:xfrm>
            <a:off x="0" y="1512416"/>
            <a:ext cx="12192000" cy="5345583"/>
          </a:xfrm>
          <a:prstGeom prst="rect">
            <a:avLst/>
          </a:prstGeom>
        </p:spPr>
      </p:pic>
    </p:spTree>
    <p:extLst>
      <p:ext uri="{BB962C8B-B14F-4D97-AF65-F5344CB8AC3E}">
        <p14:creationId xmlns:p14="http://schemas.microsoft.com/office/powerpoint/2010/main" val="1619393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5642" y="756662"/>
            <a:ext cx="12036357" cy="5819236"/>
            <a:chOff x="155642" y="756662"/>
            <a:chExt cx="12036357" cy="5819236"/>
          </a:xfrm>
        </p:grpSpPr>
        <p:pic>
          <p:nvPicPr>
            <p:cNvPr id="5" name="Picture 4"/>
            <p:cNvPicPr>
              <a:picLocks noChangeAspect="1"/>
            </p:cNvPicPr>
            <p:nvPr/>
          </p:nvPicPr>
          <p:blipFill>
            <a:blip r:embed="rId2"/>
            <a:stretch>
              <a:fillRect/>
            </a:stretch>
          </p:blipFill>
          <p:spPr>
            <a:xfrm>
              <a:off x="155642" y="756662"/>
              <a:ext cx="12036357" cy="5304008"/>
            </a:xfrm>
            <a:prstGeom prst="rect">
              <a:avLst/>
            </a:prstGeom>
          </p:spPr>
        </p:pic>
        <p:sp>
          <p:nvSpPr>
            <p:cNvPr id="6" name="TextBox 5"/>
            <p:cNvSpPr txBox="1"/>
            <p:nvPr/>
          </p:nvSpPr>
          <p:spPr>
            <a:xfrm>
              <a:off x="11353800" y="6206247"/>
              <a:ext cx="397213" cy="369651"/>
            </a:xfrm>
            <a:prstGeom prst="rect">
              <a:avLst/>
            </a:prstGeom>
            <a:solidFill>
              <a:schemeClr val="bg1"/>
            </a:solidFill>
          </p:spPr>
          <p:txBody>
            <a:bodyPr wrap="square" rtlCol="0">
              <a:spAutoFit/>
            </a:bodyPr>
            <a:lstStyle/>
            <a:p>
              <a:endParaRPr lang="en-US"/>
            </a:p>
          </p:txBody>
        </p:sp>
      </p:grpSp>
      <p:sp>
        <p:nvSpPr>
          <p:cNvPr id="4" name="Slide Number Placeholder 3"/>
          <p:cNvSpPr>
            <a:spLocks noGrp="1"/>
          </p:cNvSpPr>
          <p:nvPr>
            <p:ph type="sldNum" sz="quarter" idx="12"/>
          </p:nvPr>
        </p:nvSpPr>
        <p:spPr/>
        <p:txBody>
          <a:bodyPr/>
          <a:lstStyle/>
          <a:p>
            <a:fld id="{FC19C6B9-E536-C746-834E-08EFB1D312F9}" type="slidenum">
              <a:rPr lang="en-US" smtClean="0"/>
              <a:t>6</a:t>
            </a:fld>
            <a:endParaRPr lang="en-US"/>
          </a:p>
        </p:txBody>
      </p:sp>
    </p:spTree>
    <p:extLst>
      <p:ext uri="{BB962C8B-B14F-4D97-AF65-F5344CB8AC3E}">
        <p14:creationId xmlns:p14="http://schemas.microsoft.com/office/powerpoint/2010/main" val="71109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36706" y="651145"/>
            <a:ext cx="8229600" cy="1143000"/>
          </a:xfrm>
        </p:spPr>
        <p:txBody>
          <a:bodyPr/>
          <a:lstStyle/>
          <a:p>
            <a:r>
              <a:rPr lang="en-US" altLang="en-US" sz="2400" b="1" dirty="0">
                <a:solidFill>
                  <a:srgbClr val="C00000"/>
                </a:solidFill>
              </a:rPr>
              <a:t>Q. What is the molar ratio [Salt]/[Acid] required to prepare an acetate buffer at pH= 5 (pKa= 4.76) </a:t>
            </a:r>
            <a:endParaRPr lang="ar-IQ" altLang="en-US" sz="2400" b="1" dirty="0">
              <a:solidFill>
                <a:srgbClr val="C00000"/>
              </a:solidFill>
            </a:endParaRPr>
          </a:p>
        </p:txBody>
      </p:sp>
      <p:sp>
        <p:nvSpPr>
          <p:cNvPr id="8195"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3036212-8C24-1F4E-A2F1-120E41BDCCA9}" type="slidenum">
              <a:rPr lang="en-US" altLang="en-US"/>
              <a:pPr eaLnBrk="1" hangingPunct="1"/>
              <a:t>7</a:t>
            </a:fld>
            <a:endParaRPr lang="en-US" altLang="en-US"/>
          </a:p>
        </p:txBody>
      </p:sp>
      <p:pic>
        <p:nvPicPr>
          <p:cNvPr id="819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 y="1794146"/>
            <a:ext cx="11538856" cy="2673929"/>
          </a:xfrm>
          <a:noFill/>
        </p:spPr>
      </p:pic>
    </p:spTree>
    <p:extLst>
      <p:ext uri="{BB962C8B-B14F-4D97-AF65-F5344CB8AC3E}">
        <p14:creationId xmlns:p14="http://schemas.microsoft.com/office/powerpoint/2010/main" val="2058778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circle(in)">
                                      <p:cBhvr>
                                        <p:cTn id="12" dur="2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6B8E7F-1422-9042-9EEF-EB50F7445127}"/>
              </a:ext>
            </a:extLst>
          </p:cNvPr>
          <p:cNvSpPr>
            <a:spLocks noGrp="1"/>
          </p:cNvSpPr>
          <p:nvPr>
            <p:ph idx="1"/>
          </p:nvPr>
        </p:nvSpPr>
        <p:spPr>
          <a:xfrm>
            <a:off x="838200" y="1146221"/>
            <a:ext cx="10515600" cy="4922078"/>
          </a:xfrm>
        </p:spPr>
        <p:txBody>
          <a:bodyPr/>
          <a:lstStyle/>
          <a:p>
            <a:pPr>
              <a:defRPr/>
            </a:pPr>
            <a:r>
              <a:rPr lang="en-US" sz="2800" b="1" dirty="0">
                <a:latin typeface="Arial" pitchFamily="34" charset="0"/>
              </a:rPr>
              <a:t>Q/ Why the buffer solutions are not ordinarily prepared from weak bases and their salts?</a:t>
            </a:r>
          </a:p>
          <a:p>
            <a:pPr>
              <a:defRPr/>
            </a:pPr>
            <a:r>
              <a:rPr lang="en-US" sz="2800" b="1" dirty="0">
                <a:solidFill>
                  <a:srgbClr val="C00000"/>
                </a:solidFill>
                <a:latin typeface="Arial" pitchFamily="34" charset="0"/>
              </a:rPr>
              <a:t>Because of: </a:t>
            </a:r>
          </a:p>
          <a:p>
            <a:pPr marL="514350" indent="-514350">
              <a:buFontTx/>
              <a:buAutoNum type="arabicParenR"/>
              <a:defRPr/>
            </a:pPr>
            <a:r>
              <a:rPr lang="en-US" sz="2800" b="1" dirty="0">
                <a:solidFill>
                  <a:srgbClr val="C00000"/>
                </a:solidFill>
                <a:latin typeface="Arial" pitchFamily="34" charset="0"/>
              </a:rPr>
              <a:t>The volatility and instability of the bases</a:t>
            </a:r>
          </a:p>
          <a:p>
            <a:pPr marL="514350" indent="-514350">
              <a:buFontTx/>
              <a:buAutoNum type="arabicParenR"/>
              <a:defRPr/>
            </a:pPr>
            <a:r>
              <a:rPr lang="en-US" sz="2800" b="1" dirty="0">
                <a:solidFill>
                  <a:srgbClr val="C00000"/>
                </a:solidFill>
                <a:latin typeface="Arial" pitchFamily="34" charset="0"/>
              </a:rPr>
              <a:t>The dependence of their pH on </a:t>
            </a:r>
            <a:r>
              <a:rPr lang="en-US" sz="2800" b="1" dirty="0" err="1">
                <a:solidFill>
                  <a:srgbClr val="C00000"/>
                </a:solidFill>
                <a:latin typeface="Arial" pitchFamily="34" charset="0"/>
              </a:rPr>
              <a:t>pKw</a:t>
            </a:r>
            <a:r>
              <a:rPr lang="en-US" sz="2800" b="1" dirty="0">
                <a:solidFill>
                  <a:srgbClr val="C00000"/>
                </a:solidFill>
                <a:latin typeface="Arial" pitchFamily="34" charset="0"/>
              </a:rPr>
              <a:t> which is often affected by temperature changes </a:t>
            </a:r>
            <a:endParaRPr lang="ar-IQ" sz="2800" b="1" dirty="0">
              <a:solidFill>
                <a:srgbClr val="C00000"/>
              </a:solidFill>
              <a:latin typeface="Arial" pitchFamily="34" charset="0"/>
            </a:endParaRPr>
          </a:p>
          <a:p>
            <a:pPr>
              <a:defRPr/>
            </a:pPr>
            <a:endParaRPr lang="en-US" sz="2800" b="1" dirty="0">
              <a:solidFill>
                <a:srgbClr val="C00000"/>
              </a:solidFill>
              <a:latin typeface="Arial" pitchFamily="34" charset="0"/>
            </a:endParaRPr>
          </a:p>
          <a:p>
            <a:endParaRPr lang="en-IQ" dirty="0"/>
          </a:p>
        </p:txBody>
      </p:sp>
      <p:sp>
        <p:nvSpPr>
          <p:cNvPr id="4" name="Slide Number Placeholder 3">
            <a:extLst>
              <a:ext uri="{FF2B5EF4-FFF2-40B4-BE49-F238E27FC236}">
                <a16:creationId xmlns:a16="http://schemas.microsoft.com/office/drawing/2014/main" id="{BA00C33B-DC8F-4F4F-A821-E4353341110C}"/>
              </a:ext>
            </a:extLst>
          </p:cNvPr>
          <p:cNvSpPr>
            <a:spLocks noGrp="1"/>
          </p:cNvSpPr>
          <p:nvPr>
            <p:ph type="sldNum" sz="quarter" idx="12"/>
          </p:nvPr>
        </p:nvSpPr>
        <p:spPr/>
        <p:txBody>
          <a:bodyPr/>
          <a:lstStyle/>
          <a:p>
            <a:fld id="{FC19C6B9-E536-C746-834E-08EFB1D312F9}" type="slidenum">
              <a:rPr lang="en-US" smtClean="0"/>
              <a:t>8</a:t>
            </a:fld>
            <a:endParaRPr lang="en-US"/>
          </a:p>
        </p:txBody>
      </p:sp>
    </p:spTree>
    <p:extLst>
      <p:ext uri="{BB962C8B-B14F-4D97-AF65-F5344CB8AC3E}">
        <p14:creationId xmlns:p14="http://schemas.microsoft.com/office/powerpoint/2010/main" val="3522030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425414"/>
            <a:ext cx="11010089" cy="1325563"/>
          </a:xfrm>
        </p:spPr>
        <p:txBody>
          <a:bodyPr/>
          <a:lstStyle/>
          <a:p>
            <a:r>
              <a:rPr lang="en-US" b="1" u="sng" dirty="0">
                <a:solidFill>
                  <a:schemeClr val="accent1">
                    <a:lumMod val="75000"/>
                  </a:schemeClr>
                </a:solidFill>
              </a:rPr>
              <a:t>Factors affecting pH of buffer solutions</a:t>
            </a:r>
          </a:p>
        </p:txBody>
      </p:sp>
      <p:sp>
        <p:nvSpPr>
          <p:cNvPr id="4" name="Slide Number Placeholder 3"/>
          <p:cNvSpPr>
            <a:spLocks noGrp="1"/>
          </p:cNvSpPr>
          <p:nvPr>
            <p:ph type="sldNum" sz="quarter" idx="12"/>
          </p:nvPr>
        </p:nvSpPr>
        <p:spPr/>
        <p:txBody>
          <a:bodyPr/>
          <a:lstStyle/>
          <a:p>
            <a:fld id="{FC19C6B9-E536-C746-834E-08EFB1D312F9}" type="slidenum">
              <a:rPr lang="en-US" smtClean="0"/>
              <a:t>9</a:t>
            </a:fld>
            <a:endParaRPr lang="en-US"/>
          </a:p>
        </p:txBody>
      </p:sp>
      <p:grpSp>
        <p:nvGrpSpPr>
          <p:cNvPr id="7" name="Group 6"/>
          <p:cNvGrpSpPr/>
          <p:nvPr/>
        </p:nvGrpSpPr>
        <p:grpSpPr>
          <a:xfrm>
            <a:off x="0" y="1595335"/>
            <a:ext cx="12192000" cy="4260716"/>
            <a:chOff x="0" y="1750977"/>
            <a:chExt cx="12192000" cy="5097850"/>
          </a:xfrm>
        </p:grpSpPr>
        <p:pic>
          <p:nvPicPr>
            <p:cNvPr id="5" name="Picture 4"/>
            <p:cNvPicPr>
              <a:picLocks noChangeAspect="1"/>
            </p:cNvPicPr>
            <p:nvPr/>
          </p:nvPicPr>
          <p:blipFill>
            <a:blip r:embed="rId3"/>
            <a:stretch>
              <a:fillRect/>
            </a:stretch>
          </p:blipFill>
          <p:spPr>
            <a:xfrm>
              <a:off x="0" y="1750977"/>
              <a:ext cx="12192000" cy="5097850"/>
            </a:xfrm>
            <a:prstGeom prst="rect">
              <a:avLst/>
            </a:prstGeom>
          </p:spPr>
        </p:pic>
        <p:sp>
          <p:nvSpPr>
            <p:cNvPr id="6" name="TextBox 5"/>
            <p:cNvSpPr txBox="1"/>
            <p:nvPr/>
          </p:nvSpPr>
          <p:spPr>
            <a:xfrm>
              <a:off x="1634246" y="2373547"/>
              <a:ext cx="3540868" cy="369332"/>
            </a:xfrm>
            <a:prstGeom prst="rect">
              <a:avLst/>
            </a:prstGeom>
            <a:solidFill>
              <a:schemeClr val="bg1"/>
            </a:solidFill>
          </p:spPr>
          <p:txBody>
            <a:bodyPr wrap="square" rtlCol="0">
              <a:spAutoFit/>
            </a:bodyPr>
            <a:lstStyle/>
            <a:p>
              <a:r>
                <a:rPr lang="en-US"/>
                <a:t>- - - - - -- - - - - - - - -- - - -- - - -- - - - -</a:t>
              </a:r>
            </a:p>
          </p:txBody>
        </p:sp>
      </p:grpSp>
      <p:sp>
        <p:nvSpPr>
          <p:cNvPr id="8" name="Rectangle 7"/>
          <p:cNvSpPr/>
          <p:nvPr/>
        </p:nvSpPr>
        <p:spPr>
          <a:xfrm>
            <a:off x="356680" y="5812266"/>
            <a:ext cx="11491608" cy="830997"/>
          </a:xfrm>
          <a:prstGeom prst="rect">
            <a:avLst/>
          </a:prstGeom>
        </p:spPr>
        <p:txBody>
          <a:bodyPr wrap="square">
            <a:spAutoFit/>
          </a:bodyPr>
          <a:lstStyle/>
          <a:p>
            <a:r>
              <a:rPr lang="en-US" sz="2400" dirty="0">
                <a:latin typeface="Arial" charset="0"/>
                <a:ea typeface="Arial" charset="0"/>
                <a:cs typeface="Arial" charset="0"/>
              </a:rPr>
              <a:t>Note: </a:t>
            </a:r>
            <a:r>
              <a:rPr lang="en-US" sz="2400" b="1" u="sng" dirty="0">
                <a:latin typeface="Arial" charset="0"/>
                <a:ea typeface="Arial" charset="0"/>
                <a:cs typeface="Arial" charset="0"/>
              </a:rPr>
              <a:t>Dilution value</a:t>
            </a:r>
            <a:r>
              <a:rPr lang="en-US" sz="2400" i="1" dirty="0">
                <a:latin typeface="Arial" charset="0"/>
                <a:ea typeface="Arial" charset="0"/>
                <a:cs typeface="Arial" charset="0"/>
              </a:rPr>
              <a:t>: </a:t>
            </a:r>
            <a:r>
              <a:rPr lang="en-US" sz="2400" dirty="0">
                <a:latin typeface="Arial" charset="0"/>
                <a:ea typeface="Arial" charset="0"/>
                <a:cs typeface="Arial" charset="0"/>
              </a:rPr>
              <a:t>is the change in pH on diluting the buffer solution to one half of its original strength. </a:t>
            </a:r>
          </a:p>
        </p:txBody>
      </p:sp>
    </p:spTree>
    <p:extLst>
      <p:ext uri="{BB962C8B-B14F-4D97-AF65-F5344CB8AC3E}">
        <p14:creationId xmlns:p14="http://schemas.microsoft.com/office/powerpoint/2010/main" val="707116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9" id="{DC024258-665D-DC45-A1BE-7DA757FCBDF3}" vid="{780497A1-97F0-CC45-95ED-E5832B9D70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38036</TotalTime>
  <Words>1728</Words>
  <Application>Microsoft Macintosh PowerPoint</Application>
  <PresentationFormat>Widescreen</PresentationFormat>
  <Paragraphs>161</Paragraphs>
  <Slides>35</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Calibri Light</vt:lpstr>
      <vt:lpstr>Helvetica</vt:lpstr>
      <vt:lpstr>Times New Roman</vt:lpstr>
      <vt:lpstr>Wingdings</vt:lpstr>
      <vt:lpstr>Office Theme</vt:lpstr>
      <vt:lpstr>BUFFERED AND ISOTONIC SOLUTIONS</vt:lpstr>
      <vt:lpstr>Outlines &amp; Objectives</vt:lpstr>
      <vt:lpstr>Introduction</vt:lpstr>
      <vt:lpstr>PowerPoint Presentation</vt:lpstr>
      <vt:lpstr>The buffer equation</vt:lpstr>
      <vt:lpstr>PowerPoint Presentation</vt:lpstr>
      <vt:lpstr>Q. What is the molar ratio [Salt]/[Acid] required to prepare an acetate buffer at pH= 5 (pKa= 4.76) </vt:lpstr>
      <vt:lpstr>PowerPoint Presentation</vt:lpstr>
      <vt:lpstr>Factors affecting pH of buffer solutions</vt:lpstr>
      <vt:lpstr>PowerPoint Presentation</vt:lpstr>
      <vt:lpstr>Drugs as Buffer</vt:lpstr>
      <vt:lpstr>pH Indicators</vt:lpstr>
      <vt:lpstr>PowerPoint Presentation</vt:lpstr>
      <vt:lpstr>Colorimetric methods for pH calculation</vt:lpstr>
      <vt:lpstr>Buffer capacity</vt:lpstr>
      <vt:lpstr>How can you make an approximate calculation for buffer capacity?</vt:lpstr>
      <vt:lpstr>Buffer capacity</vt:lpstr>
      <vt:lpstr>Neutralization curves and buffer capacity:</vt:lpstr>
      <vt:lpstr>Buffers in Pharma. &amp; Biological systems</vt:lpstr>
      <vt:lpstr>PowerPoint Presentation</vt:lpstr>
      <vt:lpstr>PowerPoint Presentation</vt:lpstr>
      <vt:lpstr>PowerPoint Presentation</vt:lpstr>
      <vt:lpstr>Influence of buffer capacity and pH on tissue irritation:</vt:lpstr>
      <vt:lpstr>Buffer capacity and tissue irritation:</vt:lpstr>
      <vt:lpstr>Stability versus optimum therapeutic response:</vt:lpstr>
      <vt:lpstr>PowerPoint Presentation</vt:lpstr>
      <vt:lpstr>pH &amp; Solubility</vt:lpstr>
      <vt:lpstr>Buffered Isotonic Solutions </vt:lpstr>
      <vt:lpstr>PowerPoint Presentation</vt:lpstr>
      <vt:lpstr>Methods of Adjusting Tonicity &amp; pH </vt:lpstr>
      <vt:lpstr>PowerPoint Presentation</vt:lpstr>
      <vt:lpstr>PowerPoint Presentation</vt:lpstr>
      <vt:lpstr>Sodium Chloride Equivalent Method: </vt:lpstr>
      <vt:lpstr>PowerPoint Presentation</vt:lpstr>
      <vt:lpstr>Thanks for your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EndNote  The Reference Manager</dc:title>
  <dc:creator>Al-Htaitawi, Mohammed</dc:creator>
  <cp:lastModifiedBy>Microsoft Office User</cp:lastModifiedBy>
  <cp:revision>413</cp:revision>
  <cp:lastPrinted>2022-12-11T19:52:08Z</cp:lastPrinted>
  <dcterms:created xsi:type="dcterms:W3CDTF">2016-04-03T21:33:57Z</dcterms:created>
  <dcterms:modified xsi:type="dcterms:W3CDTF">2023-12-17T17:17:34Z</dcterms:modified>
</cp:coreProperties>
</file>